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Lst>
  <p:notesMasterIdLst>
    <p:notesMasterId r:id="rId47"/>
  </p:notesMasterIdLst>
  <p:handoutMasterIdLst>
    <p:handoutMasterId r:id="rId48"/>
  </p:handoutMasterIdLst>
  <p:sldIdLst>
    <p:sldId id="684" r:id="rId7"/>
    <p:sldId id="683" r:id="rId8"/>
    <p:sldId id="735" r:id="rId9"/>
    <p:sldId id="718" r:id="rId10"/>
    <p:sldId id="717" r:id="rId11"/>
    <p:sldId id="719" r:id="rId12"/>
    <p:sldId id="729" r:id="rId13"/>
    <p:sldId id="693" r:id="rId14"/>
    <p:sldId id="660" r:id="rId15"/>
    <p:sldId id="661" r:id="rId16"/>
    <p:sldId id="663" r:id="rId17"/>
    <p:sldId id="664" r:id="rId18"/>
    <p:sldId id="666" r:id="rId19"/>
    <p:sldId id="690" r:id="rId20"/>
    <p:sldId id="691" r:id="rId21"/>
    <p:sldId id="712" r:id="rId22"/>
    <p:sldId id="709" r:id="rId23"/>
    <p:sldId id="692" r:id="rId24"/>
    <p:sldId id="671" r:id="rId25"/>
    <p:sldId id="672" r:id="rId26"/>
    <p:sldId id="708" r:id="rId27"/>
    <p:sldId id="728" r:id="rId28"/>
    <p:sldId id="695" r:id="rId29"/>
    <p:sldId id="696" r:id="rId30"/>
    <p:sldId id="697" r:id="rId31"/>
    <p:sldId id="716" r:id="rId32"/>
    <p:sldId id="694" r:id="rId33"/>
    <p:sldId id="680" r:id="rId34"/>
    <p:sldId id="681" r:id="rId35"/>
    <p:sldId id="698" r:id="rId36"/>
    <p:sldId id="702" r:id="rId37"/>
    <p:sldId id="699" r:id="rId38"/>
    <p:sldId id="704" r:id="rId39"/>
    <p:sldId id="700" r:id="rId40"/>
    <p:sldId id="701" r:id="rId41"/>
    <p:sldId id="724" r:id="rId42"/>
    <p:sldId id="734" r:id="rId43"/>
    <p:sldId id="732" r:id="rId44"/>
    <p:sldId id="733" r:id="rId45"/>
    <p:sldId id="688"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autoAdjust="0"/>
    <p:restoredTop sz="84022" autoAdjust="0"/>
  </p:normalViewPr>
  <p:slideViewPr>
    <p:cSldViewPr snapToGrid="0">
      <p:cViewPr varScale="1">
        <p:scale>
          <a:sx n="77" d="100"/>
          <a:sy n="77" d="100"/>
        </p:scale>
        <p:origin x="660" y="9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AvePoint</a:t>
            </a:r>
            <a:r>
              <a:rPr lang="en-US" baseline="0" dirty="0" smtClean="0"/>
              <a:t> Meetings</a:t>
            </a:r>
          </a:p>
          <a:p>
            <a:r>
              <a:rPr lang="en-US" baseline="0" dirty="0" smtClean="0"/>
              <a:t>Nintex</a:t>
            </a:r>
          </a:p>
          <a:p>
            <a:endParaRPr lang="en-US" dirty="0"/>
          </a:p>
        </p:txBody>
      </p:sp>
      <p:sp>
        <p:nvSpPr>
          <p:cNvPr id="4" name="Date Placeholder 3"/>
          <p:cNvSpPr>
            <a:spLocks noGrp="1"/>
          </p:cNvSpPr>
          <p:nvPr>
            <p:ph type="dt" idx="10"/>
          </p:nvPr>
        </p:nvSpPr>
        <p:spPr/>
        <p:txBody>
          <a:bodyPr/>
          <a:lstStyle/>
          <a:p>
            <a:fld id="{CFCA8B32-42DD-46EC-93A2-617AAB63794B}"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04108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WIkiPedia</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err="1" smtClean="0"/>
              <a:t>DocuSign</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9B158472-1EFE-43AC-98EF-5351820385A3}"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949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900" kern="1200" dirty="0" smtClean="0">
                <a:solidFill>
                  <a:schemeClr val="tx1"/>
                </a:solidFill>
                <a:effectLst/>
                <a:latin typeface="Segoe UI Light" pitchFamily="34" charset="0"/>
                <a:ea typeface="+mn-ea"/>
                <a:cs typeface="+mn-cs"/>
              </a:rPr>
              <a:t>Slow start, but building.</a:t>
            </a:r>
          </a:p>
          <a:p>
            <a:pPr lvl="2"/>
            <a:r>
              <a:rPr lang="en-US" sz="900" i="1" kern="1200" dirty="0" smtClean="0">
                <a:solidFill>
                  <a:schemeClr val="tx1"/>
                </a:solidFill>
                <a:effectLst/>
                <a:latin typeface="Segoe UI Light" pitchFamily="34" charset="0"/>
                <a:ea typeface="+mn-ea"/>
                <a:cs typeface="+mn-cs"/>
              </a:rPr>
              <a:t>Not</a:t>
            </a:r>
            <a:r>
              <a:rPr lang="en-US" sz="900" kern="1200" dirty="0" smtClean="0">
                <a:solidFill>
                  <a:schemeClr val="tx1"/>
                </a:solidFill>
                <a:effectLst/>
                <a:latin typeface="Segoe UI Light" pitchFamily="34" charset="0"/>
                <a:ea typeface="+mn-ea"/>
                <a:cs typeface="+mn-cs"/>
              </a:rPr>
              <a:t> a device marketplace. No millions and millions of apps.</a:t>
            </a:r>
          </a:p>
          <a:p>
            <a:pPr lvl="2"/>
            <a:r>
              <a:rPr lang="en-US" sz="900" kern="1200" dirty="0" smtClean="0">
                <a:solidFill>
                  <a:schemeClr val="tx1"/>
                </a:solidFill>
                <a:effectLst/>
                <a:latin typeface="Segoe UI Light" pitchFamily="34" charset="0"/>
                <a:ea typeface="+mn-ea"/>
                <a:cs typeface="+mn-cs"/>
              </a:rPr>
              <a:t>Tons of enhancement in the last year: subscriptions, regional, etc. </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Lot of investment and expansion into new markets. Seeing good growth in new markets.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8</a:t>
            </a:r>
            <a:r>
              <a:rPr lang="en-US" sz="900" kern="1200" baseline="0" dirty="0" smtClean="0">
                <a:solidFill>
                  <a:schemeClr val="tx1"/>
                </a:solidFill>
                <a:effectLst/>
                <a:latin typeface="Segoe UI Light" pitchFamily="34" charset="0"/>
                <a:ea typeface="+mn-ea"/>
                <a:cs typeface="+mn-cs"/>
              </a:rPr>
              <a:t> Additional Store Fronts Opening July </a:t>
            </a:r>
          </a:p>
          <a:p>
            <a:r>
              <a:rPr lang="en-US" sz="900" kern="1200" baseline="0" dirty="0" smtClean="0">
                <a:solidFill>
                  <a:schemeClr val="tx1"/>
                </a:solidFill>
                <a:effectLst/>
                <a:latin typeface="Segoe UI Light" pitchFamily="34" charset="0"/>
                <a:ea typeface="+mn-ea"/>
                <a:cs typeface="+mn-cs"/>
              </a:rPr>
              <a:t>Local L:anguage Apps For :</a:t>
            </a:r>
          </a:p>
          <a:p>
            <a:r>
              <a:rPr lang="en-US" sz="900" kern="1200" baseline="0" dirty="0" smtClean="0">
                <a:solidFill>
                  <a:schemeClr val="tx1"/>
                </a:solidFill>
                <a:effectLst/>
                <a:latin typeface="Segoe UI Light" pitchFamily="34" charset="0"/>
                <a:ea typeface="+mn-ea"/>
                <a:cs typeface="+mn-cs"/>
              </a:rPr>
              <a:t>China / Netherlands / Russia / Italy / Brazil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Recent Addition of subscription priced apps and paid Outlook apps </a:t>
            </a: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Store Refresh coming …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BF80FC-F642-41B5-9B12-2243BC6DF12C}" type="datetime1">
              <a:rPr lang="en-US" smtClean="0">
                <a:solidFill>
                  <a:prstClr val="black"/>
                </a:solidFill>
              </a:rPr>
              <a:pPr/>
              <a:t>11/21/2014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66224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59534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11/21/2014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21</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15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Project</a:t>
            </a:r>
            <a:endParaRPr lang="en-US" dirty="0"/>
          </a:p>
        </p:txBody>
      </p:sp>
      <p:sp>
        <p:nvSpPr>
          <p:cNvPr id="4" name="Date Placeholder 3"/>
          <p:cNvSpPr>
            <a:spLocks noGrp="1"/>
          </p:cNvSpPr>
          <p:nvPr>
            <p:ph type="dt" idx="10"/>
          </p:nvPr>
        </p:nvSpPr>
        <p:spPr/>
        <p:txBody>
          <a:bodyPr/>
          <a:lstStyle/>
          <a:p>
            <a:fld id="{7999B8AE-3BC0-4FE7-8CF7-9B3E644E69C1}"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1575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EmpOnBoard</a:t>
            </a:r>
            <a:r>
              <a:rPr lang="en-US" dirty="0" smtClean="0"/>
              <a:t> by Chaks</a:t>
            </a:r>
            <a:endParaRPr lang="en-US" dirty="0"/>
          </a:p>
        </p:txBody>
      </p:sp>
      <p:sp>
        <p:nvSpPr>
          <p:cNvPr id="4" name="Date Placeholder 3"/>
          <p:cNvSpPr>
            <a:spLocks noGrp="1"/>
          </p:cNvSpPr>
          <p:nvPr>
            <p:ph type="dt" idx="10"/>
          </p:nvPr>
        </p:nvSpPr>
        <p:spPr/>
        <p:txBody>
          <a:bodyPr/>
          <a:lstStyle/>
          <a:p>
            <a:fld id="{1C279B59-6534-4679-950B-21AF9D8304F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1275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77350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Clients</a:t>
            </a:r>
            <a:r>
              <a:rPr lang="en-US" baseline="0" noProof="0" dirty="0" smtClean="0"/>
              <a:t> using remote development tools</a:t>
            </a:r>
          </a:p>
          <a:p>
            <a:pPr marL="228600" indent="-228600">
              <a:buAutoNum type="arabicPeriod"/>
            </a:pPr>
            <a:r>
              <a:rPr lang="en-US" baseline="0" noProof="0" dirty="0" smtClean="0"/>
              <a:t>Preferred option is to use Office365 – you can share even the same instance cross your App developers</a:t>
            </a:r>
          </a:p>
          <a:p>
            <a:pPr marL="228600" indent="-228600">
              <a:buAutoNum type="arabicPeriod"/>
            </a:pPr>
            <a:r>
              <a:rPr lang="en-US" baseline="0" noProof="0" dirty="0" smtClean="0"/>
              <a:t>You can also host your SharePoint Windows Azure </a:t>
            </a:r>
            <a:r>
              <a:rPr lang="en-US" baseline="0" noProof="0" dirty="0" err="1" smtClean="0"/>
              <a:t>IaaS</a:t>
            </a:r>
            <a:r>
              <a:rPr lang="en-US" baseline="0" noProof="0" dirty="0" smtClean="0"/>
              <a:t> server – so that development </a:t>
            </a:r>
            <a:r>
              <a:rPr lang="en-US" baseline="0" noProof="0" dirty="0" err="1" smtClean="0"/>
              <a:t>occures</a:t>
            </a:r>
            <a:r>
              <a:rPr lang="en-US" baseline="0" noProof="0" dirty="0" smtClean="0"/>
              <a:t> </a:t>
            </a:r>
            <a:r>
              <a:rPr lang="en-US" baseline="0" noProof="0" dirty="0" err="1" smtClean="0"/>
              <a:t>agains</a:t>
            </a:r>
            <a:r>
              <a:rPr lang="en-US" baseline="0" noProof="0" dirty="0" smtClean="0"/>
              <a:t> that instance</a:t>
            </a:r>
          </a:p>
          <a:p>
            <a:pPr marL="228600" indent="-228600">
              <a:buAutoNum type="arabicPeriod"/>
            </a:pPr>
            <a:r>
              <a:rPr lang="en-US" baseline="0" noProof="0" dirty="0" smtClean="0"/>
              <a:t>Just as for </a:t>
            </a:r>
            <a:r>
              <a:rPr lang="en-US" baseline="0" noProof="0" dirty="0" err="1" smtClean="0"/>
              <a:t>IaaS</a:t>
            </a:r>
            <a:r>
              <a:rPr lang="en-US" baseline="0" noProof="0" dirty="0" smtClean="0"/>
              <a:t>, you can do development </a:t>
            </a:r>
            <a:r>
              <a:rPr lang="en-US" baseline="0" noProof="0" dirty="0" err="1" smtClean="0"/>
              <a:t>againts</a:t>
            </a:r>
            <a:r>
              <a:rPr lang="en-US" baseline="0" noProof="0" dirty="0" smtClean="0"/>
              <a:t> shared on-premises instance – most likely you’d dedicate site collection per developer for testing usage</a:t>
            </a:r>
          </a:p>
          <a:p>
            <a:pPr marL="228600" indent="-228600">
              <a:buAutoNum type="arabicPeriod"/>
            </a:pPr>
            <a:r>
              <a:rPr lang="en-US" baseline="0" noProof="0" dirty="0" smtClean="0"/>
              <a:t>TFS – could be on-</a:t>
            </a:r>
            <a:r>
              <a:rPr lang="en-US" baseline="0" noProof="0" dirty="0" err="1" smtClean="0"/>
              <a:t>prem</a:t>
            </a:r>
            <a:r>
              <a:rPr lang="en-US" baseline="0" noProof="0" dirty="0" smtClean="0"/>
              <a:t>, hosted in </a:t>
            </a:r>
            <a:r>
              <a:rPr lang="en-US" baseline="0" noProof="0" dirty="0" err="1" smtClean="0"/>
              <a:t>IaaS</a:t>
            </a:r>
            <a:r>
              <a:rPr lang="en-US" baseline="0" noProof="0" dirty="0" smtClean="0"/>
              <a:t> platform or used as service from cloud</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B4008EB6-D09E-4580-8CD6-DDB14511944F}" type="slidenum">
              <a:rPr lang="en-US" smtClean="0"/>
              <a:t>29</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8309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2629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3293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11/21/2014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634259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Technology Journey</a:t>
            </a:r>
          </a:p>
          <a:p>
            <a:pPr lvl="1"/>
            <a:r>
              <a:rPr lang="en-US" sz="900" kern="1200" dirty="0" smtClean="0">
                <a:solidFill>
                  <a:schemeClr val="tx1"/>
                </a:solidFill>
                <a:effectLst/>
                <a:latin typeface="Segoe UI Light" pitchFamily="34" charset="0"/>
                <a:ea typeface="+mn-ea"/>
                <a:cs typeface="+mn-cs"/>
              </a:rPr>
              <a:t>Respect for the investments that you’ve already made</a:t>
            </a:r>
          </a:p>
          <a:p>
            <a:pPr lvl="1"/>
            <a:r>
              <a:rPr lang="en-US" sz="900" kern="1200" dirty="0" smtClean="0">
                <a:solidFill>
                  <a:schemeClr val="tx1"/>
                </a:solidFill>
                <a:effectLst/>
                <a:latin typeface="Segoe UI Light" pitchFamily="34" charset="0"/>
                <a:ea typeface="+mn-ea"/>
                <a:cs typeface="+mn-cs"/>
              </a:rPr>
              <a:t>Reaching out to a whole new world of possible.</a:t>
            </a:r>
          </a:p>
          <a:p>
            <a:endParaRPr lang="en-US" sz="4000" b="1" dirty="0" smtClean="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 Petabytes of data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95898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11/21/2014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1979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9</a:t>
            </a:fld>
            <a:endParaRPr lang="en-US"/>
          </a:p>
        </p:txBody>
      </p:sp>
    </p:spTree>
    <p:extLst>
      <p:ext uri="{BB962C8B-B14F-4D97-AF65-F5344CB8AC3E}">
        <p14:creationId xmlns:p14="http://schemas.microsoft.com/office/powerpoint/2010/main" val="235947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10</a:t>
            </a:fld>
            <a:endParaRPr lang="en-US"/>
          </a:p>
        </p:txBody>
      </p:sp>
    </p:spTree>
    <p:extLst>
      <p:ext uri="{BB962C8B-B14F-4D97-AF65-F5344CB8AC3E}">
        <p14:creationId xmlns:p14="http://schemas.microsoft.com/office/powerpoint/2010/main" val="1994255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By</a:t>
            </a:r>
            <a:r>
              <a:rPr lang="en-US" sz="900" kern="1200" baseline="0" dirty="0" smtClean="0">
                <a:solidFill>
                  <a:schemeClr val="tx1"/>
                </a:solidFill>
                <a:effectLst/>
                <a:latin typeface="Segoe UI Light" pitchFamily="34" charset="0"/>
                <a:ea typeface="+mn-ea"/>
                <a:cs typeface="+mn-cs"/>
              </a:rPr>
              <a:t> nature the Cloud App Model allows for the implementation of the app to be independent of the SharePoint platform.  This gives you freedom of choose in how you develop and host your apps. This means you could develop them using Microsoft tools or non-Microsoft tools such as Eclipse. You can host the on Windows Azure or host them in Linux, Amazon Web Services, etc… The choices are endless and completely up to you.</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The apps you right can re-use logic and code you already have for other web based apps or services.  Or you can use logic and code for an app in other web apps or services.  That’s the power and freedom of the cloud.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p>
          <a:p>
            <a:pPr lvl="0"/>
            <a:r>
              <a:rPr lang="en-US" sz="900" kern="1200" dirty="0" smtClean="0">
                <a:solidFill>
                  <a:schemeClr val="tx1"/>
                </a:solidFill>
                <a:effectLst/>
                <a:latin typeface="Segoe UI Light" pitchFamily="34" charset="0"/>
                <a:ea typeface="+mn-ea"/>
                <a:cs typeface="+mn-cs"/>
              </a:rPr>
              <a:t>Platform Agnostic</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11</a:t>
            </a:fld>
            <a:endParaRPr lang="en-US"/>
          </a:p>
        </p:txBody>
      </p:sp>
    </p:spTree>
    <p:extLst>
      <p:ext uri="{BB962C8B-B14F-4D97-AF65-F5344CB8AC3E}">
        <p14:creationId xmlns:p14="http://schemas.microsoft.com/office/powerpoint/2010/main" val="2953559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11/21/2014</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6257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36" tIns="45636" rIns="45636" bIns="45636" numCol="1" spcCol="0" rtlCol="0" fromWordArt="0" anchor="ctr" anchorCtr="0" forceAA="0" compatLnSpc="1">
            <a:prstTxWarp prst="textNoShape">
              <a:avLst/>
            </a:prstTxWarp>
            <a:noAutofit/>
          </a:bodyPr>
          <a:lstStyle/>
          <a:p>
            <a:pPr algn="ctr" defTabSz="912398" fontAlgn="base">
              <a:spcBef>
                <a:spcPct val="0"/>
              </a:spcBef>
              <a:spcAft>
                <a:spcPct val="0"/>
              </a:spcAft>
            </a:pPr>
            <a:endParaRPr lang="en-US" sz="2299"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20701" y="616804"/>
            <a:ext cx="5232401" cy="1283435"/>
          </a:xfrm>
          <a:prstGeom prst="rect">
            <a:avLst/>
          </a:prstGeom>
        </p:spPr>
        <p:txBody>
          <a:bodyPr>
            <a:noAutofit/>
          </a:bodyPr>
          <a:lstStyle>
            <a:lvl1pPr marL="0" indent="0">
              <a:buNone/>
              <a:defRPr sz="5497" b="0" i="0" cap="none" baseline="0">
                <a:gradFill>
                  <a:gsLst>
                    <a:gs pos="100000">
                      <a:schemeClr val="bg1"/>
                    </a:gs>
                    <a:gs pos="0">
                      <a:schemeClr val="bg1"/>
                    </a:gs>
                  </a:gsLst>
                  <a:lin ang="5400000" scaled="0"/>
                </a:gradFill>
                <a:latin typeface="+mj-lt"/>
                <a:cs typeface="Segoe Pro Light"/>
              </a:defRPr>
            </a:lvl1pPr>
            <a:lvl2pPr marL="608358" indent="0">
              <a:buNone/>
              <a:defRPr sz="2699" b="1"/>
            </a:lvl2pPr>
            <a:lvl3pPr marL="1216717" indent="0">
              <a:buNone/>
              <a:defRPr sz="2399" b="1"/>
            </a:lvl3pPr>
            <a:lvl4pPr marL="1825075" indent="0">
              <a:buNone/>
              <a:defRPr sz="2099" b="1"/>
            </a:lvl4pPr>
            <a:lvl5pPr marL="2433433" indent="0">
              <a:buNone/>
              <a:defRPr sz="2099" b="1"/>
            </a:lvl5pPr>
            <a:lvl6pPr marL="3041792" indent="0">
              <a:buNone/>
              <a:defRPr sz="2099" b="1"/>
            </a:lvl6pPr>
            <a:lvl7pPr marL="3650150" indent="0">
              <a:buNone/>
              <a:defRPr sz="2099" b="1"/>
            </a:lvl7pPr>
            <a:lvl8pPr marL="4258507" indent="0">
              <a:buNone/>
              <a:defRPr sz="2099" b="1"/>
            </a:lvl8pPr>
            <a:lvl9pPr marL="4866867"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507235" y="688975"/>
            <a:ext cx="5484741" cy="332399"/>
          </a:xfrm>
          <a:prstGeom prst="rect">
            <a:avLst/>
          </a:prstGeom>
        </p:spPr>
        <p:txBody>
          <a:bodyPr>
            <a:noAutofit/>
          </a:bodyPr>
          <a:lstStyle>
            <a:lvl1pPr marL="0" indent="0">
              <a:spcBef>
                <a:spcPts val="1198"/>
              </a:spcBef>
              <a:buNone/>
              <a:defRPr lang="en-US" sz="1999" b="0" i="0" kern="1200" spc="0" dirty="0" smtClean="0">
                <a:gradFill>
                  <a:gsLst>
                    <a:gs pos="100000">
                      <a:schemeClr val="bg2"/>
                    </a:gs>
                    <a:gs pos="0">
                      <a:schemeClr val="bg2"/>
                    </a:gs>
                  </a:gsLst>
                  <a:lin ang="5400000" scaled="0"/>
                </a:gradFill>
                <a:latin typeface="+mn-l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19"/>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2" y="1900239"/>
            <a:ext cx="5255444" cy="615227"/>
          </a:xfrm>
          <a:prstGeom prst="rect">
            <a:avLst/>
          </a:prstGeom>
        </p:spPr>
        <p:txBody>
          <a:bodyPr>
            <a:noAutofit/>
          </a:bodyPr>
          <a:lstStyle>
            <a:lvl1pPr marL="0" indent="0">
              <a:spcBef>
                <a:spcPts val="1198"/>
              </a:spcBef>
              <a:buFont typeface="Arial" pitchFamily="34" charset="0"/>
              <a:buNone/>
              <a:defRPr lang="en-US" sz="1999" b="0" i="0" kern="1200" spc="0" dirty="0" smtClean="0">
                <a:gradFill>
                  <a:gsLst>
                    <a:gs pos="100000">
                      <a:schemeClr val="bg1"/>
                    </a:gs>
                    <a:gs pos="0">
                      <a:schemeClr val="bg1"/>
                    </a:gs>
                  </a:gsLst>
                  <a:lin ang="5400000" scaled="0"/>
                </a:gradFill>
                <a:latin typeface="Segoe Pro Light"/>
                <a:ea typeface="+mn-ea"/>
                <a:cs typeface="Segoe Pro Light"/>
              </a:defRPr>
            </a:lvl1pPr>
            <a:lvl2pPr marL="912537" indent="-380223">
              <a:defRPr lang="en-US" sz="2099" kern="1200" dirty="0" smtClean="0">
                <a:solidFill>
                  <a:schemeClr val="bg2">
                    <a:lumMod val="50000"/>
                  </a:schemeClr>
                </a:solidFill>
                <a:latin typeface="+mn-lt"/>
                <a:ea typeface="+mn-ea"/>
                <a:cs typeface="Arial" pitchFamily="34" charset="0"/>
              </a:defRPr>
            </a:lvl2pPr>
            <a:lvl3pPr marL="912537" indent="-228135">
              <a:defRPr lang="en-US" sz="1899" kern="1200" dirty="0" smtClean="0">
                <a:solidFill>
                  <a:schemeClr val="bg2">
                    <a:lumMod val="50000"/>
                  </a:schemeClr>
                </a:solidFill>
                <a:latin typeface="+mn-lt"/>
                <a:ea typeface="+mn-ea"/>
                <a:cs typeface="Arial" pitchFamily="34" charset="0"/>
              </a:defRPr>
            </a:lvl3pPr>
            <a:lvl4pPr marL="1216717" indent="-228135">
              <a:defRPr lang="en-US" sz="1600" kern="1200" dirty="0" smtClean="0">
                <a:solidFill>
                  <a:schemeClr val="bg2">
                    <a:lumMod val="50000"/>
                  </a:schemeClr>
                </a:solidFill>
                <a:latin typeface="+mn-lt"/>
                <a:ea typeface="+mn-ea"/>
                <a:cs typeface="Arial" pitchFamily="34" charset="0"/>
              </a:defRPr>
            </a:lvl4pPr>
            <a:lvl5pPr marL="1444852" indent="-228135">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Tree>
    <p:extLst>
      <p:ext uri="{BB962C8B-B14F-4D97-AF65-F5344CB8AC3E}">
        <p14:creationId xmlns:p14="http://schemas.microsoft.com/office/powerpoint/2010/main" val="36560344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6626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0846489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13609531"/>
      </p:ext>
    </p:extLst>
  </p:cSld>
  <p:clrMapOvr>
    <a:masterClrMapping/>
  </p:clrMapOvr>
  <p:transition>
    <p:fade/>
  </p:transition>
  <p:timing>
    <p:tnLst>
      <p:par>
        <p:cTn id="1" dur="indefinite" restart="never" nodeType="tmRoot"/>
      </p:par>
    </p:tnLst>
  </p:timing>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8963248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88587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image" Target="../media/image7.png"/><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image" Target="../media/image6.pn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7" r:id="rId21"/>
    <p:sldLayoutId id="2147484148" r:id="rId22"/>
    <p:sldLayoutId id="2147484151" r:id="rId23"/>
    <p:sldLayoutId id="2147484152" r:id="rId24"/>
    <p:sldLayoutId id="2147484154" r:id="rId25"/>
    <p:sldLayoutId id="2147484155" r:id="rId26"/>
    <p:sldLayoutId id="2147484156" r:id="rId27"/>
    <p:sldLayoutId id="2147484157" r:id="rId28"/>
    <p:sldLayoutId id="2147484158" r:id="rId29"/>
    <p:sldLayoutId id="2147484159" r:id="rId30"/>
    <p:sldLayoutId id="2147484160" r:id="rId31"/>
    <p:sldLayoutId id="2147484197" r:id="rId32"/>
    <p:sldLayoutId id="2147484198" r:id="rId3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1.png"/><Relationship Id="rId4" Type="http://schemas.microsoft.com/office/2007/relationships/hdphoto" Target="../media/hdphoto3.wdp"/><Relationship Id="rId9" Type="http://schemas.openxmlformats.org/officeDocument/2006/relationships/image" Target="../media/image44.png"/><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8.xml"/><Relationship Id="rId4" Type="http://schemas.openxmlformats.org/officeDocument/2006/relationships/image" Target="../media/image88.jpg"/></Relationships>
</file>

<file path=ppt/slides/_rels/slide3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32.x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image" Target="../media/image89.emf"/><Relationship Id="rId9" Type="http://schemas.openxmlformats.org/officeDocument/2006/relationships/image" Target="../media/image92.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openxmlformats.org/officeDocument/2006/relationships/image" Target="../media/image40.png"/><Relationship Id="rId3" Type="http://schemas.openxmlformats.org/officeDocument/2006/relationships/image" Target="../media/image27.emf"/><Relationship Id="rId7" Type="http://schemas.openxmlformats.org/officeDocument/2006/relationships/image" Target="../media/image31.png"/><Relationship Id="rId12" Type="http://schemas.openxmlformats.org/officeDocument/2006/relationships/image" Target="../media/image35.png"/><Relationship Id="rId17" Type="http://schemas.microsoft.com/office/2007/relationships/hdphoto" Target="../media/hdphoto2.wdp"/><Relationship Id="rId2" Type="http://schemas.openxmlformats.org/officeDocument/2006/relationships/image" Target="../media/image26.png"/><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slideLayout" Target="../slideLayouts/slideLayout63.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emf"/><Relationship Id="rId15" Type="http://schemas.openxmlformats.org/officeDocument/2006/relationships/image" Target="../media/image38.png"/><Relationship Id="rId10" Type="http://schemas.microsoft.com/office/2007/relationships/hdphoto" Target="../media/hdphoto1.wdp"/><Relationship Id="rId19" Type="http://schemas.openxmlformats.org/officeDocument/2006/relationships/image" Target="../media/image41.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799" dirty="0"/>
              <a:t>Build apps</a:t>
            </a:r>
          </a:p>
          <a:p>
            <a:endParaRPr lang="en-US" sz="4799" dirty="0"/>
          </a:p>
        </p:txBody>
      </p:sp>
      <p:sp>
        <p:nvSpPr>
          <p:cNvPr id="6" name="Content Placeholder 2"/>
          <p:cNvSpPr>
            <a:spLocks noGrp="1"/>
          </p:cNvSpPr>
          <p:nvPr>
            <p:ph sz="quarter" idx="4"/>
          </p:nvPr>
        </p:nvSpPr>
        <p:spPr>
          <a:xfrm>
            <a:off x="6188149" y="815630"/>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Web Standards</a:t>
            </a:r>
            <a:endParaRPr lang="en-US" b="1" dirty="0"/>
          </a:p>
          <a:p>
            <a:pPr>
              <a:spcAft>
                <a:spcPts val="600"/>
              </a:spcAft>
            </a:pPr>
            <a:r>
              <a:rPr lang="en-US" dirty="0" smtClean="0"/>
              <a:t>Apps are built using industry proven web standards such as HTML, JavaScript and REST</a:t>
            </a:r>
          </a:p>
          <a:p>
            <a:pPr>
              <a:spcAft>
                <a:spcPts val="600"/>
              </a:spcAft>
            </a:pPr>
            <a:r>
              <a:rPr lang="en-US" sz="2399" dirty="0">
                <a:solidFill>
                  <a:srgbClr val="0071BC"/>
                </a:solidFill>
              </a:rPr>
              <a:t>Scalable and Safe</a:t>
            </a:r>
            <a:endParaRPr lang="en-US" b="1" dirty="0"/>
          </a:p>
          <a:p>
            <a:pPr>
              <a:spcAft>
                <a:spcPts val="600"/>
              </a:spcAft>
            </a:pPr>
            <a:r>
              <a:rPr lang="en-US" dirty="0" smtClean="0"/>
              <a:t>Apps are independently scalable which reduces total cost of ownership. Apps are secured and isolated from SharePoint </a:t>
            </a:r>
          </a:p>
          <a:p>
            <a:pPr>
              <a:spcAft>
                <a:spcPts val="600"/>
              </a:spcAft>
            </a:pPr>
            <a:r>
              <a:rPr lang="en-US" sz="2399" dirty="0">
                <a:solidFill>
                  <a:srgbClr val="0071BC"/>
                </a:solidFill>
              </a:rPr>
              <a:t>Accessible</a:t>
            </a:r>
            <a:endParaRPr lang="en-US" b="1" dirty="0"/>
          </a:p>
          <a:p>
            <a:pPr>
              <a:spcAft>
                <a:spcPts val="600"/>
              </a:spcAft>
            </a:pPr>
            <a:r>
              <a:rPr lang="en-US" dirty="0" smtClean="0"/>
              <a:t>Apps can be accessed from any device with a web browser.</a:t>
            </a:r>
            <a:endParaRPr lang="en-US" dirty="0"/>
          </a:p>
          <a:p>
            <a:pPr>
              <a:spcAft>
                <a:spcPts val="1200"/>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7264" y="1448597"/>
            <a:ext cx="3986196" cy="398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078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188149" y="1115401"/>
            <a:ext cx="5484740" cy="332399"/>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399" dirty="0">
                <a:solidFill>
                  <a:srgbClr val="0071BC"/>
                </a:solidFill>
              </a:rPr>
              <a:t>Hosting freedom</a:t>
            </a:r>
            <a:endParaRPr lang="en-US" b="1" dirty="0"/>
          </a:p>
          <a:p>
            <a:r>
              <a:rPr lang="en-US" dirty="0" smtClean="0"/>
              <a:t>Apps can be hosted on any platform giving you complete freedom.</a:t>
            </a:r>
          </a:p>
          <a:p>
            <a:r>
              <a:rPr lang="en-US" sz="2399"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766684" y="2057952"/>
            <a:ext cx="2742811" cy="274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22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Modern app development </a:t>
            </a:r>
            <a:endParaRPr lang="en-US" dirty="0"/>
          </a:p>
        </p:txBody>
      </p:sp>
      <p:sp>
        <p:nvSpPr>
          <p:cNvPr id="70" name="Chevron 45"/>
          <p:cNvSpPr/>
          <p:nvPr/>
        </p:nvSpPr>
        <p:spPr bwMode="auto">
          <a:xfrm flipH="1">
            <a:off x="4029752" y="1622168"/>
            <a:ext cx="4128101"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4034881" y="4621405"/>
            <a:ext cx="4122973" cy="529782"/>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6028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448362" y="2246385"/>
            <a:ext cx="1297251" cy="1100967"/>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Vacation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3700" y="2286000"/>
              <a:ext cx="393779" cy="55467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6860606" y="2246385"/>
            <a:ext cx="1297251" cy="1100967"/>
            <a:chOff x="6861111" y="2245599"/>
            <a:chExt cx="1298111" cy="1101697"/>
          </a:xfrm>
        </p:grpSpPr>
        <p:sp>
          <p:nvSpPr>
            <p:cNvPr id="76" name="Rectangle 75"/>
            <p:cNvSpPr/>
            <p:nvPr/>
          </p:nvSpPr>
          <p:spPr bwMode="auto">
            <a:xfrm>
              <a:off x="6861111"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Event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328925" y="2286000"/>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4036119" y="2246385"/>
            <a:ext cx="1297251" cy="1100967"/>
            <a:chOff x="4034752" y="2245599"/>
            <a:chExt cx="1298111" cy="1101697"/>
          </a:xfrm>
        </p:grpSpPr>
        <p:sp>
          <p:nvSpPr>
            <p:cNvPr id="79" name="Rectangle 78"/>
            <p:cNvSpPr/>
            <p:nvPr/>
          </p:nvSpPr>
          <p:spPr bwMode="auto">
            <a:xfrm>
              <a:off x="403475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Expense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553996" y="2438400"/>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1379" tIns="45690" rIns="91379" bIns="45690" numCol="1" anchor="t" anchorCtr="0" compatLnSpc="1">
              <a:prstTxWarp prst="textNoShape">
                <a:avLst/>
              </a:prstTxWarp>
            </a:bodyPr>
            <a:lstStyle/>
            <a:p>
              <a:pPr defTabSz="913727"/>
              <a:endParaRPr lang="en-US" sz="1400">
                <a:solidFill>
                  <a:srgbClr val="000000"/>
                </a:solidFill>
              </a:endParaRPr>
            </a:p>
          </p:txBody>
        </p:sp>
      </p:grpSp>
      <p:grpSp>
        <p:nvGrpSpPr>
          <p:cNvPr id="81" name="Group 80"/>
          <p:cNvGrpSpPr/>
          <p:nvPr/>
        </p:nvGrpSpPr>
        <p:grpSpPr>
          <a:xfrm>
            <a:off x="5448362" y="3421121"/>
            <a:ext cx="1297251" cy="1100967"/>
            <a:chOff x="5447932" y="3421114"/>
            <a:chExt cx="1298111" cy="1101697"/>
          </a:xfrm>
        </p:grpSpPr>
        <p:sp>
          <p:nvSpPr>
            <p:cNvPr id="82" name="Rectangle 81"/>
            <p:cNvSpPr/>
            <p:nvPr/>
          </p:nvSpPr>
          <p:spPr bwMode="auto">
            <a:xfrm>
              <a:off x="544793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890554" y="3544888"/>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5690" numCol="1" anchor="b" anchorCtr="0" compatLnSpc="1">
              <a:prstTxWarp prst="textNoShape">
                <a:avLst/>
              </a:prstTxWarp>
              <a:noAutofit/>
            </a:bodyPr>
            <a:lstStyle/>
            <a:p>
              <a:pPr defTabSz="913727"/>
              <a:endParaRPr lang="en-US" sz="1400">
                <a:solidFill>
                  <a:srgbClr val="000000"/>
                </a:solidFill>
              </a:endParaRPr>
            </a:p>
          </p:txBody>
        </p:sp>
      </p:grpSp>
      <p:grpSp>
        <p:nvGrpSpPr>
          <p:cNvPr id="84" name="Group 83"/>
          <p:cNvGrpSpPr/>
          <p:nvPr/>
        </p:nvGrpSpPr>
        <p:grpSpPr>
          <a:xfrm>
            <a:off x="6860606" y="3421121"/>
            <a:ext cx="1297251" cy="1100967"/>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Risk </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0788" y="3425538"/>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4036119" y="3421121"/>
            <a:ext cx="1297251" cy="1100967"/>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690" numCol="1" spcCol="0" rtlCol="0" fromWordArt="0" anchor="b" anchorCtr="0" forceAA="0" compatLnSpc="1">
              <a:prstTxWarp prst="textNoShape">
                <a:avLst/>
              </a:prstTxWarp>
              <a:noAutofit/>
            </a:bodyPr>
            <a:lstStyle/>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Help-desk</a:t>
              </a:r>
            </a:p>
            <a:p>
              <a:pPr marL="118980" defTabSz="685370" fontAlgn="base">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6390" y="3447181"/>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3179409" y="1622169"/>
            <a:ext cx="2917579" cy="3529017"/>
            <a:chOff x="1086059" y="1620968"/>
            <a:chExt cx="2919513" cy="3531357"/>
          </a:xfrm>
        </p:grpSpPr>
        <p:grpSp>
          <p:nvGrpSpPr>
            <p:cNvPr id="19" name="Group 18"/>
            <p:cNvGrpSpPr/>
            <p:nvPr/>
          </p:nvGrpSpPr>
          <p:grpSpPr>
            <a:xfrm>
              <a:off x="1086059" y="2245598"/>
              <a:ext cx="2919513" cy="2906727"/>
              <a:chOff x="1086059" y="2245598"/>
              <a:chExt cx="2919513" cy="2906727"/>
            </a:xfrm>
          </p:grpSpPr>
          <p:sp>
            <p:nvSpPr>
              <p:cNvPr id="7" name="Rectangle 6"/>
              <p:cNvSpPr/>
              <p:nvPr/>
            </p:nvSpPr>
            <p:spPr bwMode="auto">
              <a:xfrm>
                <a:off x="1156152" y="2245598"/>
                <a:ext cx="2755404" cy="2906727"/>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059" y="3544888"/>
                <a:ext cx="2857819" cy="1321092"/>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8796" y="2610540"/>
                <a:ext cx="2806776" cy="889655"/>
              </a:xfrm>
              <a:prstGeom prst="rect">
                <a:avLst/>
              </a:prstGeom>
            </p:spPr>
          </p:pic>
        </p:grpSp>
        <p:sp>
          <p:nvSpPr>
            <p:cNvPr id="20" name="Rectangle 19"/>
            <p:cNvSpPr/>
            <p:nvPr/>
          </p:nvSpPr>
          <p:spPr bwMode="auto">
            <a:xfrm>
              <a:off x="1156152" y="1620968"/>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50" dirty="0">
                  <a:gradFill>
                    <a:gsLst>
                      <a:gs pos="0">
                        <a:srgbClr val="FFFFFF"/>
                      </a:gs>
                      <a:gs pos="100000">
                        <a:srgbClr val="FFFFFF"/>
                      </a:gs>
                    </a:gsLst>
                    <a:lin ang="5400000" scaled="0"/>
                  </a:gradFill>
                  <a:ea typeface="Segoe UI" pitchFamily="34" charset="0"/>
                  <a:cs typeface="Segoe UI" pitchFamily="34" charset="0"/>
                </a:rPr>
                <a:t>Products and platforms</a:t>
              </a:r>
            </a:p>
          </p:txBody>
        </p:sp>
      </p:grpSp>
      <p:grpSp>
        <p:nvGrpSpPr>
          <p:cNvPr id="5" name="Group 4"/>
          <p:cNvGrpSpPr/>
          <p:nvPr/>
        </p:nvGrpSpPr>
        <p:grpSpPr>
          <a:xfrm>
            <a:off x="6109345" y="1622169"/>
            <a:ext cx="2753578" cy="3529017"/>
            <a:chOff x="6110943" y="1620969"/>
            <a:chExt cx="2755404" cy="3531357"/>
          </a:xfrm>
        </p:grpSpPr>
        <p:grpSp>
          <p:nvGrpSpPr>
            <p:cNvPr id="4" name="Group 3"/>
            <p:cNvGrpSpPr/>
            <p:nvPr/>
          </p:nvGrpSpPr>
          <p:grpSpPr>
            <a:xfrm>
              <a:off x="6110943" y="1620969"/>
              <a:ext cx="2755404" cy="3531357"/>
              <a:chOff x="6110943" y="1620969"/>
              <a:chExt cx="2755404" cy="3531357"/>
            </a:xfrm>
          </p:grpSpPr>
          <p:sp>
            <p:nvSpPr>
              <p:cNvPr id="21" name="Rectangle 20"/>
              <p:cNvSpPr/>
              <p:nvPr/>
            </p:nvSpPr>
            <p:spPr bwMode="auto">
              <a:xfrm>
                <a:off x="6110943" y="1620969"/>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ctr" anchorCtr="0" forceAA="0" compatLnSpc="1">
                <a:prstTxWarp prst="textNoShape">
                  <a:avLst/>
                </a:prstTxWarp>
                <a:noAutofit/>
              </a:bodyPr>
              <a:lstStyle/>
              <a:p>
                <a:pPr marL="122153" defTabSz="685370" fontAlgn="base">
                  <a:spcBef>
                    <a:spcPct val="0"/>
                  </a:spcBef>
                  <a:spcAft>
                    <a:spcPct val="0"/>
                  </a:spcAft>
                </a:pPr>
                <a:r>
                  <a:rPr lang="en-US" sz="1998" spc="-38" dirty="0">
                    <a:gradFill>
                      <a:gsLst>
                        <a:gs pos="0">
                          <a:srgbClr val="FFFFFF"/>
                        </a:gs>
                        <a:gs pos="100000">
                          <a:srgbClr val="FFFFFF"/>
                        </a:gs>
                      </a:gsLst>
                      <a:lin ang="5400000" scaled="0"/>
                    </a:gradFill>
                    <a:ea typeface="Segoe UI" pitchFamily="34" charset="0"/>
                    <a:cs typeface="Segoe UI" pitchFamily="34" charset="0"/>
                  </a:rPr>
                  <a:t>Services and data</a:t>
                </a:r>
              </a:p>
            </p:txBody>
          </p:sp>
          <p:sp>
            <p:nvSpPr>
              <p:cNvPr id="14" name="Rectangle 13"/>
              <p:cNvSpPr/>
              <p:nvPr/>
            </p:nvSpPr>
            <p:spPr bwMode="auto">
              <a:xfrm>
                <a:off x="6110943" y="2242314"/>
                <a:ext cx="2755404" cy="2910012"/>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1" rIns="34281" bIns="68561" numCol="1" spcCol="0" rtlCol="0" fromWordArt="0" anchor="b" anchorCtr="0" forceAA="0" compatLnSpc="1">
                <a:prstTxWarp prst="textNoShape">
                  <a:avLst/>
                </a:prstTxWarp>
                <a:noAutofit/>
              </a:bodyPr>
              <a:lstStyle/>
              <a:p>
                <a:pPr algn="ctr" defTabSz="685370" fontAlgn="base">
                  <a:spcBef>
                    <a:spcPct val="0"/>
                  </a:spcBef>
                  <a:spcAft>
                    <a:spcPct val="0"/>
                  </a:spcAft>
                </a:pPr>
                <a:endParaRPr lang="en-US" sz="1998" spc="-3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6494963" y="2405764"/>
              <a:ext cx="1987365" cy="2583112"/>
              <a:chOff x="6437189" y="2370494"/>
              <a:chExt cx="1987365" cy="2583112"/>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3545" y="2370494"/>
                <a:ext cx="1514652" cy="480094"/>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51050" y="3332559"/>
                <a:ext cx="1559643" cy="228600"/>
              </a:xfrm>
              <a:prstGeom prst="rect">
                <a:avLst/>
              </a:prstGeom>
            </p:spPr>
          </p:pic>
          <p:pic>
            <p:nvPicPr>
              <p:cNvPr id="41" name="Picture 2" descr="C:\Users\v-sacars\Documents\Microsoft\Product logos\dyn-brand_bL_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37189" y="2714460"/>
                <a:ext cx="1987365" cy="42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v-sacars\Documents\Microsoft\Product logos\SQL_h_bL_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04539" y="4109483"/>
                <a:ext cx="1652664" cy="42088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0" descr="bing_rgb_r.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978130" y="3764235"/>
                <a:ext cx="905482" cy="31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845017" y="4674456"/>
                <a:ext cx="1333474" cy="279150"/>
              </a:xfrm>
              <a:prstGeom prst="rect">
                <a:avLst/>
              </a:prstGeom>
            </p:spPr>
          </p:pic>
        </p:grpSp>
      </p:grpSp>
    </p:spTree>
    <p:extLst>
      <p:ext uri="{BB962C8B-B14F-4D97-AF65-F5344CB8AC3E}">
        <p14:creationId xmlns:p14="http://schemas.microsoft.com/office/powerpoint/2010/main" val="22269084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17318 -7.40741E-7 " pathEditMode="relative" rAng="0" ptsTypes="AA">
                                      <p:cBhvr>
                                        <p:cTn id="6" dur="2000" fill="hold"/>
                                        <p:tgtEl>
                                          <p:spTgt spid="47"/>
                                        </p:tgtEl>
                                        <p:attrNameLst>
                                          <p:attrName>ppt_x</p:attrName>
                                          <p:attrName>ppt_y</p:attrName>
                                        </p:attrNameLst>
                                      </p:cBhvr>
                                      <p:rCtr x="-8659" y="0"/>
                                    </p:animMotion>
                                  </p:childTnLst>
                                </p:cTn>
                              </p:par>
                              <p:par>
                                <p:cTn id="7" presetID="42" presetClass="path" presetSubtype="0" accel="50000" decel="50000" fill="hold" nodeType="withEffect">
                                  <p:stCondLst>
                                    <p:cond delay="0"/>
                                  </p:stCondLst>
                                  <p:childTnLst>
                                    <p:animMotion origin="layout" path="M -2.88299E-6 0 L 0.1817 0 " pathEditMode="relative" rAng="0" ptsTypes="AA">
                                      <p:cBhvr>
                                        <p:cTn id="8" dur="2000" fill="hold"/>
                                        <p:tgtEl>
                                          <p:spTgt spid="5"/>
                                        </p:tgtEl>
                                        <p:attrNameLst>
                                          <p:attrName>ppt_x</p:attrName>
                                          <p:attrName>ppt_y</p:attrName>
                                        </p:attrNameLst>
                                      </p:cBhvr>
                                      <p:rCtr x="9085" y="0"/>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Apps for SharePoint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32208686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Apps for </a:t>
            </a:r>
            <a:r>
              <a:rPr lang="en-US" b="0" dirty="0" err="1" smtClean="0"/>
              <a:t>OFFICe</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2959593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momentum</a:t>
            </a:r>
            <a:endParaRPr lang="en-US" dirty="0"/>
          </a:p>
        </p:txBody>
      </p:sp>
      <p:grpSp>
        <p:nvGrpSpPr>
          <p:cNvPr id="28" name="Group 27"/>
          <p:cNvGrpSpPr/>
          <p:nvPr/>
        </p:nvGrpSpPr>
        <p:grpSpPr>
          <a:xfrm>
            <a:off x="6548733" y="1190077"/>
            <a:ext cx="5377148" cy="5375594"/>
            <a:chOff x="6681789" y="1212849"/>
            <a:chExt cx="5486400" cy="5484814"/>
          </a:xfrm>
        </p:grpSpPr>
        <p:sp>
          <p:nvSpPr>
            <p:cNvPr id="14" name="Rectangle 13"/>
            <p:cNvSpPr/>
            <p:nvPr/>
          </p:nvSpPr>
          <p:spPr bwMode="auto">
            <a:xfrm>
              <a:off x="6681789" y="1212849"/>
              <a:ext cx="5486400" cy="5484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5" tIns="268857" rIns="0" bIns="0" numCol="1" spcCol="0" rtlCol="0" fromWordArt="0" anchor="b" anchorCtr="0" forceAA="0" compatLnSpc="1">
              <a:prstTxWarp prst="textNoShape">
                <a:avLst/>
              </a:prstTxWarp>
              <a:noAutofit/>
            </a:bodyPr>
            <a:lstStyle/>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defTabSz="913452" fontAlgn="base">
                <a:spcBef>
                  <a:spcPct val="0"/>
                </a:spcBef>
                <a:spcAft>
                  <a:spcPct val="0"/>
                </a:spcAft>
              </a:pPr>
              <a:endParaRPr lang="en-US" sz="2744" b="1"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endParaRPr lang="en-US" sz="3136" dirty="0">
                <a:solidFill>
                  <a:srgbClr val="FFFFFF"/>
                </a:solidFill>
                <a:ea typeface="Segoe UI" pitchFamily="34" charset="0"/>
                <a:cs typeface="Segoe UI" pitchFamily="34" charset="0"/>
              </a:endParaRPr>
            </a:p>
            <a:p>
              <a:pPr algn="ctr" defTabSz="913452" fontAlgn="base">
                <a:spcBef>
                  <a:spcPct val="0"/>
                </a:spcBef>
                <a:spcAft>
                  <a:spcPct val="0"/>
                </a:spcAft>
              </a:pPr>
              <a:r>
                <a:rPr lang="en-US" sz="3528" dirty="0">
                  <a:solidFill>
                    <a:srgbClr val="FFFFFF"/>
                  </a:solidFill>
                  <a:latin typeface="Segoe UI Light"/>
                  <a:ea typeface="Segoe UI" pitchFamily="34" charset="0"/>
                  <a:cs typeface="Segoe UI" pitchFamily="34" charset="0"/>
                </a:rPr>
                <a:t>International expansion</a:t>
              </a:r>
              <a:r>
                <a:rPr lang="en-US" sz="2744" b="1" dirty="0">
                  <a:solidFill>
                    <a:srgbClr val="FFFFFF"/>
                  </a:solidFill>
                  <a:ea typeface="Segoe UI" pitchFamily="34" charset="0"/>
                  <a:cs typeface="Segoe UI" pitchFamily="34" charset="0"/>
                </a:rPr>
                <a:t/>
              </a:r>
              <a:br>
                <a:rPr lang="en-US" sz="2744" b="1" dirty="0">
                  <a:solidFill>
                    <a:srgbClr val="FFFFFF"/>
                  </a:solidFill>
                  <a:ea typeface="Segoe UI" pitchFamily="34" charset="0"/>
                  <a:cs typeface="Segoe UI" pitchFamily="34" charset="0"/>
                </a:rPr>
              </a:br>
              <a:endParaRPr lang="en-US" sz="31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1982" y="1779464"/>
              <a:ext cx="3166013" cy="3798319"/>
            </a:xfrm>
            <a:prstGeom prst="rect">
              <a:avLst/>
            </a:prstGeom>
          </p:spPr>
        </p:pic>
      </p:grpSp>
      <p:grpSp>
        <p:nvGrpSpPr>
          <p:cNvPr id="8" name="Group 7"/>
          <p:cNvGrpSpPr/>
          <p:nvPr/>
        </p:nvGrpSpPr>
        <p:grpSpPr>
          <a:xfrm>
            <a:off x="295922" y="2994017"/>
            <a:ext cx="6208201" cy="1753697"/>
            <a:chOff x="301935" y="3053442"/>
            <a:chExt cx="6334338" cy="1789328"/>
          </a:xfrm>
        </p:grpSpPr>
        <p:sp>
          <p:nvSpPr>
            <p:cNvPr id="34" name="Rectangle 33"/>
            <p:cNvSpPr/>
            <p:nvPr/>
          </p:nvSpPr>
          <p:spPr bwMode="auto">
            <a:xfrm>
              <a:off x="301935" y="3053442"/>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Hundreds </a:t>
              </a:r>
              <a:br>
                <a:rPr lang="en-US" sz="2744" b="1" dirty="0">
                  <a:gradFill>
                    <a:gsLst>
                      <a:gs pos="0">
                        <a:srgbClr val="0072C6"/>
                      </a:gs>
                      <a:gs pos="100000">
                        <a:srgbClr val="0072C6"/>
                      </a:gs>
                    </a:gsLst>
                    <a:lin ang="5400000" scaled="0"/>
                  </a:gradFill>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of business apps</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108" y="3388250"/>
              <a:ext cx="1063738" cy="1454520"/>
            </a:xfrm>
            <a:prstGeom prst="rect">
              <a:avLst/>
            </a:prstGeom>
          </p:spPr>
        </p:pic>
      </p:grpSp>
      <p:grpSp>
        <p:nvGrpSpPr>
          <p:cNvPr id="10" name="Group 9"/>
          <p:cNvGrpSpPr/>
          <p:nvPr/>
        </p:nvGrpSpPr>
        <p:grpSpPr>
          <a:xfrm>
            <a:off x="295922" y="1190077"/>
            <a:ext cx="6208201" cy="1753697"/>
            <a:chOff x="301935" y="1212849"/>
            <a:chExt cx="6334338" cy="1789328"/>
          </a:xfrm>
        </p:grpSpPr>
        <p:sp>
          <p:nvSpPr>
            <p:cNvPr id="33" name="Rectangle 32"/>
            <p:cNvSpPr/>
            <p:nvPr/>
          </p:nvSpPr>
          <p:spPr bwMode="auto">
            <a:xfrm>
              <a:off x="301935" y="1212849"/>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b="1" dirty="0">
                  <a:gradFill>
                    <a:gsLst>
                      <a:gs pos="0">
                        <a:srgbClr val="0072C6"/>
                      </a:gs>
                      <a:gs pos="100000">
                        <a:srgbClr val="0072C6"/>
                      </a:gs>
                    </a:gsLst>
                    <a:lin ang="5400000" scaled="0"/>
                  </a:gradFill>
                  <a:ea typeface="Segoe UI" pitchFamily="34" charset="0"/>
                  <a:cs typeface="Segoe UI" pitchFamily="34" charset="0"/>
                </a:rPr>
                <a:t>Exponential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growth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In-store visits</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453" y="1458298"/>
              <a:ext cx="1602402" cy="1543879"/>
            </a:xfrm>
            <a:prstGeom prst="rect">
              <a:avLst/>
            </a:prstGeom>
          </p:spPr>
        </p:pic>
      </p:grpSp>
      <p:grpSp>
        <p:nvGrpSpPr>
          <p:cNvPr id="9" name="Group 8"/>
          <p:cNvGrpSpPr/>
          <p:nvPr/>
        </p:nvGrpSpPr>
        <p:grpSpPr>
          <a:xfrm>
            <a:off x="295922" y="4811974"/>
            <a:ext cx="6208201" cy="1927588"/>
            <a:chOff x="301935" y="4908335"/>
            <a:chExt cx="6334338" cy="1966752"/>
          </a:xfrm>
        </p:grpSpPr>
        <p:sp>
          <p:nvSpPr>
            <p:cNvPr id="35" name="Rectangle 34"/>
            <p:cNvSpPr/>
            <p:nvPr/>
          </p:nvSpPr>
          <p:spPr bwMode="auto">
            <a:xfrm>
              <a:off x="301935" y="4908335"/>
              <a:ext cx="6334338" cy="1789328"/>
            </a:xfrm>
            <a:prstGeom prst="rect">
              <a:avLst/>
            </a:prstGeom>
            <a:solidFill>
              <a:srgbClr val="ECE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71621" tIns="143391" rIns="0" bIns="137105" numCol="1" spcCol="0" rtlCol="0" fromWordArt="0" anchor="ctr" anchorCtr="0" forceAA="0" compatLnSpc="1">
              <a:prstTxWarp prst="textNoShape">
                <a:avLst/>
              </a:prstTxWarp>
              <a:noAutofit/>
            </a:bodyPr>
            <a:lstStyle/>
            <a:p>
              <a:pPr defTabSz="913452" fontAlgn="base">
                <a:spcBef>
                  <a:spcPct val="0"/>
                </a:spcBef>
                <a:spcAft>
                  <a:spcPct val="0"/>
                </a:spcAft>
              </a:pP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Available in </a:t>
              </a:r>
              <a:b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br>
              <a:r>
                <a:rPr lang="en-US" sz="2744" b="1" dirty="0">
                  <a:gradFill>
                    <a:gsLst>
                      <a:gs pos="0">
                        <a:srgbClr val="0072C6"/>
                      </a:gs>
                      <a:gs pos="100000">
                        <a:srgbClr val="0072C6"/>
                      </a:gs>
                    </a:gsLst>
                    <a:lin ang="5400000" scaled="0"/>
                  </a:gradFill>
                  <a:ea typeface="Segoe UI" pitchFamily="34" charset="0"/>
                  <a:cs typeface="Segoe UI" pitchFamily="34" charset="0"/>
                </a:rPr>
                <a:t>142 </a:t>
              </a:r>
              <a:r>
                <a:rPr lang="en-US" sz="2744" dirty="0">
                  <a:gradFill>
                    <a:gsLst>
                      <a:gs pos="0">
                        <a:srgbClr val="0072C6"/>
                      </a:gs>
                      <a:gs pos="100000">
                        <a:srgbClr val="0072C6"/>
                      </a:gs>
                    </a:gsLst>
                    <a:lin ang="5400000" scaled="0"/>
                  </a:gradFill>
                  <a:latin typeface="Segoe UI Light"/>
                  <a:ea typeface="Segoe UI" pitchFamily="34" charset="0"/>
                  <a:cs typeface="Segoe UI" pitchFamily="34" charset="0"/>
                </a:rPr>
                <a:t>markets</a:t>
              </a: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292" y="5096641"/>
              <a:ext cx="1233369" cy="1778446"/>
            </a:xfrm>
            <a:prstGeom prst="rect">
              <a:avLst/>
            </a:prstGeom>
          </p:spPr>
        </p:pic>
      </p:grpSp>
      <p:grpSp>
        <p:nvGrpSpPr>
          <p:cNvPr id="11" name="Group 10"/>
          <p:cNvGrpSpPr/>
          <p:nvPr/>
        </p:nvGrpSpPr>
        <p:grpSpPr>
          <a:xfrm>
            <a:off x="0" y="1029699"/>
            <a:ext cx="12188825" cy="5826922"/>
            <a:chOff x="0" y="1049213"/>
            <a:chExt cx="12436475" cy="5945312"/>
          </a:xfrm>
        </p:grpSpPr>
        <p:sp>
          <p:nvSpPr>
            <p:cNvPr id="4" name="Rectangle 3"/>
            <p:cNvSpPr/>
            <p:nvPr/>
          </p:nvSpPr>
          <p:spPr bwMode="auto">
            <a:xfrm>
              <a:off x="0"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2" name="Rectangle 21"/>
            <p:cNvSpPr/>
            <p:nvPr/>
          </p:nvSpPr>
          <p:spPr bwMode="auto">
            <a:xfrm>
              <a:off x="12161837" y="1049213"/>
              <a:ext cx="274638" cy="59453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673703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00" fill="hold"/>
                                        <p:tgtEl>
                                          <p:spTgt spid="28"/>
                                        </p:tgtEl>
                                        <p:attrNameLst>
                                          <p:attrName>ppt_x</p:attrName>
                                        </p:attrNameLst>
                                      </p:cBhvr>
                                      <p:tavLst>
                                        <p:tav tm="0">
                                          <p:val>
                                            <p:strVal val="1+#ppt_w/2"/>
                                          </p:val>
                                        </p:tav>
                                        <p:tav tm="100000">
                                          <p:val>
                                            <p:strVal val="#ppt_x"/>
                                          </p:val>
                                        </p:tav>
                                      </p:tavLst>
                                    </p:anim>
                                    <p:anim calcmode="lin" valueType="num">
                                      <p:cBhvr additive="base">
                                        <p:cTn id="8" dur="7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00" fill="hold"/>
                                        <p:tgtEl>
                                          <p:spTgt spid="10"/>
                                        </p:tgtEl>
                                        <p:attrNameLst>
                                          <p:attrName>ppt_x</p:attrName>
                                        </p:attrNameLst>
                                      </p:cBhvr>
                                      <p:tavLst>
                                        <p:tav tm="0">
                                          <p:val>
                                            <p:strVal val="0-#ppt_w/2"/>
                                          </p:val>
                                        </p:tav>
                                        <p:tav tm="100000">
                                          <p:val>
                                            <p:strVal val="#ppt_x"/>
                                          </p:val>
                                        </p:tav>
                                      </p:tavLst>
                                    </p:anim>
                                    <p:anim calcmode="lin" valueType="num">
                                      <p:cBhvr additive="base">
                                        <p:cTn id="12" dur="7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00" fill="hold"/>
                                        <p:tgtEl>
                                          <p:spTgt spid="8"/>
                                        </p:tgtEl>
                                        <p:attrNameLst>
                                          <p:attrName>ppt_x</p:attrName>
                                        </p:attrNameLst>
                                      </p:cBhvr>
                                      <p:tavLst>
                                        <p:tav tm="0">
                                          <p:val>
                                            <p:strVal val="0-#ppt_w/2"/>
                                          </p:val>
                                        </p:tav>
                                        <p:tav tm="100000">
                                          <p:val>
                                            <p:strVal val="#ppt_x"/>
                                          </p:val>
                                        </p:tav>
                                      </p:tavLst>
                                    </p:anim>
                                    <p:anim calcmode="lin" valueType="num">
                                      <p:cBhvr additive="base">
                                        <p:cTn id="16" dur="7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APIs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06265689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28997" y="1636617"/>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581009" y="1019634"/>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095572" y="420472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13456" y="4036925"/>
            <a:ext cx="4004855" cy="2137790"/>
          </a:xfrm>
          <a:prstGeom prst="rect">
            <a:avLst/>
          </a:prstGeom>
        </p:spPr>
      </p:pic>
    </p:spTree>
    <p:extLst>
      <p:ext uri="{BB962C8B-B14F-4D97-AF65-F5344CB8AC3E}">
        <p14:creationId xmlns:p14="http://schemas.microsoft.com/office/powerpoint/2010/main" val="284729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defTabSz="896167">
              <a:lnSpc>
                <a:spcPct val="100000"/>
              </a:lnSpc>
              <a:spcBef>
                <a:spcPts val="0"/>
              </a:spcBef>
              <a:defRPr/>
            </a:pPr>
            <a:r>
              <a:rPr lang="en-US" sz="5293" dirty="0" smtClean="0"/>
              <a:t>Office 365 Development Overview</a:t>
            </a:r>
            <a:endParaRPr lang="en-US" sz="5293"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256737476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20</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51214" y="1188546"/>
            <a:ext cx="6362889" cy="5368688"/>
          </a:xfrm>
          <a:prstGeom prst="rect">
            <a:avLst/>
          </a:prstGeom>
          <a:ln w="3175">
            <a:solidFill>
              <a:schemeClr val="tx1"/>
            </a:solidFill>
          </a:ln>
        </p:spPr>
      </p:pic>
      <p:sp>
        <p:nvSpPr>
          <p:cNvPr id="6" name="Oval 5"/>
          <p:cNvSpPr/>
          <p:nvPr/>
        </p:nvSpPr>
        <p:spPr bwMode="auto">
          <a:xfrm>
            <a:off x="3943576" y="2006528"/>
            <a:ext cx="4660144" cy="107541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noAutofit/>
          </a:bodyPr>
          <a:lstStyle/>
          <a:p>
            <a:pPr algn="ctr" defTabSz="89590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80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1114" y="5565953"/>
            <a:ext cx="11638543" cy="821626"/>
          </a:xfrm>
          <a:prstGeom prst="rect">
            <a:avLst/>
          </a:prstGeom>
          <a:solidFill>
            <a:schemeClr val="accent1">
              <a:lumMod val="50000"/>
            </a:schemeClr>
          </a:solidFill>
          <a:ln w="10795" cap="flat" cmpd="sng" algn="ctr">
            <a:noFill/>
            <a:prstDash val="solid"/>
          </a:ln>
          <a:effectLst/>
        </p:spPr>
        <p:txBody>
          <a:bodyPr lIns="179259" tIns="143407" rIns="179259" bIns="143407" rtlCol="0" anchor="t" anchorCtr="0"/>
          <a:lstStyle/>
          <a:p>
            <a:pPr defTabSz="896080">
              <a:defRPr/>
            </a:pPr>
            <a:r>
              <a:rPr lang="en-US" sz="1764"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1114" y="2234383"/>
            <a:ext cx="11638543" cy="821626"/>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59" tIns="143407" rIns="179259" bIns="143407" numCol="1" spcCol="1245" anchor="t" anchorCtr="0">
            <a:noAutofit/>
          </a:bodyPr>
          <a:lstStyle/>
          <a:p>
            <a:pPr defTabSz="1612086">
              <a:lnSpc>
                <a:spcPct val="90000"/>
              </a:lnSpc>
              <a:spcBef>
                <a:spcPct val="0"/>
              </a:spcBef>
              <a:spcAft>
                <a:spcPct val="35000"/>
              </a:spcAft>
            </a:pPr>
            <a:r>
              <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21"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1118" y="3115496"/>
            <a:ext cx="8949968" cy="2390970"/>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2941">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err="1">
                  <a:gradFill>
                    <a:gsLst>
                      <a:gs pos="0">
                        <a:schemeClr val="bg1"/>
                      </a:gs>
                      <a:gs pos="53000">
                        <a:schemeClr val="bg1"/>
                      </a:gs>
                    </a:gsLst>
                    <a:lin ang="5400000" scaled="0"/>
                  </a:gradFill>
                </a:rPr>
                <a:t>.Net</a:t>
              </a:r>
              <a:r>
                <a:rPr lang="en-US" sz="1764"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pPr>
              <a:r>
                <a:rPr lang="en-US" sz="1764" dirty="0">
                  <a:gradFill>
                    <a:gsLst>
                      <a:gs pos="0">
                        <a:schemeClr val="tx1"/>
                      </a:gs>
                      <a:gs pos="53000">
                        <a:schemeClr val="tx1"/>
                      </a:gs>
                    </a:gsLst>
                    <a:lin ang="5400000" scaled="0"/>
                  </a:gradFill>
                </a:rPr>
                <a:t>Execute </a:t>
              </a:r>
              <a:br>
                <a:rPr lang="en-US" sz="1764" dirty="0">
                  <a:gradFill>
                    <a:gsLst>
                      <a:gs pos="0">
                        <a:schemeClr val="tx1"/>
                      </a:gs>
                      <a:gs pos="53000">
                        <a:schemeClr val="tx1"/>
                      </a:gs>
                    </a:gsLst>
                    <a:lin ang="5400000" scaled="0"/>
                  </a:gradFill>
                </a:rPr>
              </a:br>
              <a:r>
                <a:rPr lang="en-US" sz="1764" dirty="0">
                  <a:gradFill>
                    <a:gsLst>
                      <a:gs pos="0">
                        <a:schemeClr val="tx1"/>
                      </a:gs>
                      <a:gs pos="53000">
                        <a:schemeClr val="tx1"/>
                      </a:gs>
                    </a:gsLst>
                    <a:lin ang="5400000" scaled="0"/>
                  </a:gradFill>
                </a:rPr>
                <a:t>query</a:t>
              </a:r>
            </a:p>
          </p:txBody>
        </p:sp>
      </p:grpSp>
      <p:grpSp>
        <p:nvGrpSpPr>
          <p:cNvPr id="5" name="Group 4"/>
          <p:cNvGrpSpPr/>
          <p:nvPr/>
        </p:nvGrpSpPr>
        <p:grpSpPr>
          <a:xfrm>
            <a:off x="10127274" y="3217642"/>
            <a:ext cx="1822520" cy="2271738"/>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3137"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defRPr/>
              </a:pPr>
              <a:r>
                <a:rPr lang="en-US" sz="1764" dirty="0">
                  <a:gradFill>
                    <a:gsLst>
                      <a:gs pos="0">
                        <a:schemeClr val="tx1"/>
                      </a:gs>
                      <a:gs pos="53000">
                        <a:schemeClr val="tx1"/>
                      </a:gs>
                    </a:gsLst>
                    <a:lin ang="5400000" scaled="0"/>
                  </a:gradFill>
                </a:rPr>
                <a:t>REST/ OData</a:t>
              </a:r>
            </a:p>
          </p:txBody>
        </p:sp>
      </p:grpSp>
      <p:sp>
        <p:nvSpPr>
          <p:cNvPr id="47" name="Rectangle 46"/>
          <p:cNvSpPr/>
          <p:nvPr/>
        </p:nvSpPr>
        <p:spPr>
          <a:xfrm>
            <a:off x="10043586" y="1188678"/>
            <a:ext cx="1882002" cy="986218"/>
          </a:xfrm>
          <a:prstGeom prst="rect">
            <a:avLst/>
          </a:prstGeom>
          <a:solidFill>
            <a:schemeClr val="accent1"/>
          </a:solidFill>
          <a:ln w="10795" cap="flat" cmpd="sng" algn="ctr">
            <a:noFill/>
            <a:prstDash val="solid"/>
          </a:ln>
          <a:effectLst/>
        </p:spPr>
        <p:txBody>
          <a:bodyPr lIns="119459" tIns="59729" rIns="119459" bIns="59729" rtlCol="0" anchor="t" anchorCtr="0"/>
          <a:lstStyle/>
          <a:p>
            <a:pPr defTabSz="896080"/>
            <a:r>
              <a:rPr lang="en-US" sz="4313"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186105" y="1188678"/>
            <a:ext cx="1882002" cy="986218"/>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grpSp>
      <p:grpSp>
        <p:nvGrpSpPr>
          <p:cNvPr id="8" name="Group 7"/>
          <p:cNvGrpSpPr/>
          <p:nvPr/>
        </p:nvGrpSpPr>
        <p:grpSpPr>
          <a:xfrm>
            <a:off x="281117" y="1188678"/>
            <a:ext cx="1882002" cy="986218"/>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defRPr/>
              </a:pPr>
              <a:r>
                <a:rPr lang="en-US" sz="1568" dirty="0" smtClean="0">
                  <a:gradFill>
                    <a:gsLst>
                      <a:gs pos="0">
                        <a:schemeClr val="bg1"/>
                      </a:gs>
                      <a:gs pos="53000">
                        <a:schemeClr val="bg1"/>
                      </a:gs>
                    </a:gsLst>
                    <a:lin ang="5400000" scaled="0"/>
                  </a:gradFill>
                  <a:ea typeface="Segoe UI" pitchFamily="34" charset="0"/>
                  <a:cs typeface="Segoe UI" pitchFamily="34" charset="0"/>
                </a:rPr>
                <a:t>Sites, Lists and Libs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1" name="Group 10"/>
          <p:cNvGrpSpPr/>
          <p:nvPr/>
        </p:nvGrpSpPr>
        <p:grpSpPr>
          <a:xfrm>
            <a:off x="6138598" y="1188678"/>
            <a:ext cx="1882002" cy="986218"/>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2" name="Group 11"/>
          <p:cNvGrpSpPr/>
          <p:nvPr/>
        </p:nvGrpSpPr>
        <p:grpSpPr>
          <a:xfrm>
            <a:off x="8091092" y="1188678"/>
            <a:ext cx="1882002" cy="986218"/>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BCS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9" name="Group 8"/>
          <p:cNvGrpSpPr/>
          <p:nvPr/>
        </p:nvGrpSpPr>
        <p:grpSpPr>
          <a:xfrm>
            <a:off x="2233611" y="1188678"/>
            <a:ext cx="1882002" cy="986218"/>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Workflow</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sp>
        <p:nvSpPr>
          <p:cNvPr id="15" name="Rectangle 14"/>
          <p:cNvSpPr/>
          <p:nvPr/>
        </p:nvSpPr>
        <p:spPr bwMode="auto">
          <a:xfrm>
            <a:off x="368" y="6387579"/>
            <a:ext cx="12188457"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1114" y="301377"/>
            <a:ext cx="11147937" cy="748683"/>
          </a:xfrm>
        </p:spPr>
        <p:txBody>
          <a:bodyPr/>
          <a:lstStyle/>
          <a:p>
            <a:r>
              <a:rPr lang="en-US" sz="5293" dirty="0"/>
              <a:t>The SharePoint client </a:t>
            </a:r>
            <a:r>
              <a:rPr lang="en-US" sz="5293" dirty="0" smtClean="0"/>
              <a:t>APIs</a:t>
            </a:r>
            <a:endParaRPr lang="en-US" sz="5293" dirty="0"/>
          </a:p>
        </p:txBody>
      </p:sp>
      <p:sp>
        <p:nvSpPr>
          <p:cNvPr id="13" name="Rectangle 12"/>
          <p:cNvSpPr/>
          <p:nvPr/>
        </p:nvSpPr>
        <p:spPr bwMode="auto">
          <a:xfrm>
            <a:off x="4481285" y="-2219216"/>
            <a:ext cx="896191"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4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215189" y="5958961"/>
            <a:ext cx="1676755"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3522" y="283029"/>
            <a:ext cx="11144529" cy="747596"/>
          </a:xfrm>
        </p:spPr>
        <p:txBody>
          <a:bodyPr vert="horz" wrap="square" lIns="143349" tIns="89593" rIns="143349" bIns="89593" rtlCol="0" anchor="t">
            <a:noAutofit/>
          </a:bodyPr>
          <a:lstStyle/>
          <a:p>
            <a:r>
              <a:rPr lang="en-US" sz="5291" dirty="0"/>
              <a:t>Office 365 </a:t>
            </a:r>
            <a:r>
              <a:rPr lang="en-US" sz="5291" dirty="0" smtClean="0"/>
              <a:t>APIs </a:t>
            </a:r>
            <a:endParaRPr lang="en-US" sz="5291" dirty="0"/>
          </a:p>
        </p:txBody>
      </p:sp>
      <p:grpSp>
        <p:nvGrpSpPr>
          <p:cNvPr id="50" name="Group 49"/>
          <p:cNvGrpSpPr/>
          <p:nvPr/>
        </p:nvGrpSpPr>
        <p:grpSpPr>
          <a:xfrm>
            <a:off x="5658794" y="1177630"/>
            <a:ext cx="2790579" cy="5385795"/>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2271" tIns="41136" rIns="82271" bIns="41136" numCol="1" anchor="t" anchorCtr="0" compatLnSpc="1">
              <a:prstTxWarp prst="textNoShape">
                <a:avLst/>
              </a:prstTxWarp>
            </a:bodyPr>
            <a:lstStyle/>
            <a:p>
              <a:endParaRPr lang="en-US" sz="1567"/>
            </a:p>
          </p:txBody>
        </p:sp>
      </p:grpSp>
      <p:grpSp>
        <p:nvGrpSpPr>
          <p:cNvPr id="49" name="Group 48"/>
          <p:cNvGrpSpPr/>
          <p:nvPr/>
        </p:nvGrpSpPr>
        <p:grpSpPr>
          <a:xfrm>
            <a:off x="3026528" y="1177630"/>
            <a:ext cx="2543758" cy="5385795"/>
            <a:chOff x="3088020" y="1200149"/>
            <a:chExt cx="2595442" cy="5495222"/>
          </a:xfrm>
        </p:grpSpPr>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48" name="Group 47"/>
          <p:cNvGrpSpPr/>
          <p:nvPr/>
        </p:nvGrpSpPr>
        <p:grpSpPr>
          <a:xfrm>
            <a:off x="954411" y="1177630"/>
            <a:ext cx="2010343" cy="5385795"/>
            <a:chOff x="973802" y="1200149"/>
            <a:chExt cx="2051189" cy="5495222"/>
          </a:xfrm>
        </p:grpSpPr>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grpSp>
      <p:grpSp>
        <p:nvGrpSpPr>
          <p:cNvPr id="52" name="Group 51"/>
          <p:cNvGrpSpPr/>
          <p:nvPr/>
        </p:nvGrpSpPr>
        <p:grpSpPr>
          <a:xfrm>
            <a:off x="8537880" y="1177630"/>
            <a:ext cx="2472121" cy="5385795"/>
            <a:chOff x="8711350" y="1200149"/>
            <a:chExt cx="2522349" cy="5495222"/>
          </a:xfrm>
        </p:grpSpPr>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pPr>
              <a:r>
                <a:rPr lang="en-US" sz="294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51" name="Group 50"/>
          <p:cNvGrpSpPr/>
          <p:nvPr/>
        </p:nvGrpSpPr>
        <p:grpSpPr>
          <a:xfrm>
            <a:off x="5772198" y="3887319"/>
            <a:ext cx="2544584" cy="2412897"/>
            <a:chOff x="5889476" y="3964893"/>
            <a:chExt cx="2596284" cy="2461922"/>
          </a:xfrm>
        </p:grpSpPr>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3199" dirty="0">
                  <a:gradFill>
                    <a:gsLst>
                      <a:gs pos="0">
                        <a:schemeClr val="bg1"/>
                      </a:gs>
                      <a:gs pos="53000">
                        <a:schemeClr val="bg1"/>
                      </a:gs>
                    </a:gsLst>
                    <a:lin ang="5400000" scaled="0"/>
                  </a:gradFill>
                  <a:ea typeface="Segoe UI" pitchFamily="34" charset="0"/>
                  <a:cs typeface="Segoe UI" pitchFamily="34" charset="0"/>
                </a:rPr>
                <a:t>…</a:t>
              </a:r>
            </a:p>
          </p:txBody>
        </p:sp>
      </p:grpSp>
    </p:spTree>
    <p:extLst>
      <p:ext uri="{BB962C8B-B14F-4D97-AF65-F5344CB8AC3E}">
        <p14:creationId xmlns:p14="http://schemas.microsoft.com/office/powerpoint/2010/main" val="321567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Asp.net MVC project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40001442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8.1 </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320936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CORDOVA project</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710985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SDK</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iOS SDK</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260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Tools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247935622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Developer template and usage</a:t>
            </a:r>
            <a:endParaRPr lang="en-US" dirty="0"/>
          </a:p>
        </p:txBody>
      </p:sp>
      <p:sp>
        <p:nvSpPr>
          <p:cNvPr id="5" name="Content Placeholder 4"/>
          <p:cNvSpPr>
            <a:spLocks noGrp="1"/>
          </p:cNvSpPr>
          <p:nvPr>
            <p:ph type="body" sz="quarter" idx="10"/>
          </p:nvPr>
        </p:nvSpPr>
        <p:spPr/>
        <p:txBody>
          <a:bodyPr/>
          <a:lstStyle/>
          <a:p>
            <a:r>
              <a:rPr lang="en-US" sz="3599"/>
              <a:t>Enables remote development against the SharePoint farm</a:t>
            </a:r>
          </a:p>
          <a:p>
            <a:pPr lvl="1"/>
            <a:r>
              <a:rPr lang="en-US" sz="1999"/>
              <a:t>Also with on-premises deployments</a:t>
            </a:r>
            <a:endParaRPr lang="en-US" sz="1999" dirty="0"/>
          </a:p>
        </p:txBody>
      </p:sp>
      <p:pic>
        <p:nvPicPr>
          <p:cNvPr id="3" name="Picture 2"/>
          <p:cNvPicPr>
            <a:picLocks noChangeAspect="1"/>
          </p:cNvPicPr>
          <p:nvPr/>
        </p:nvPicPr>
        <p:blipFill>
          <a:blip r:embed="rId2"/>
          <a:stretch>
            <a:fillRect/>
          </a:stretch>
        </p:blipFill>
        <p:spPr>
          <a:xfrm>
            <a:off x="2935202" y="2470003"/>
            <a:ext cx="6316832" cy="3924659"/>
          </a:xfrm>
          <a:prstGeom prst="rect">
            <a:avLst/>
          </a:prstGeom>
          <a:ln>
            <a:solidFill>
              <a:schemeClr val="bg1">
                <a:lumMod val="85000"/>
              </a:schemeClr>
            </a:solidFill>
          </a:ln>
        </p:spPr>
      </p:pic>
    </p:spTree>
    <p:extLst>
      <p:ext uri="{BB962C8B-B14F-4D97-AF65-F5344CB8AC3E}">
        <p14:creationId xmlns:p14="http://schemas.microsoft.com/office/powerpoint/2010/main" val="390751353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5587954" y="1421058"/>
            <a:ext cx="1671153" cy="1038290"/>
          </a:xfrm>
          <a:prstGeom prst="rect">
            <a:avLst/>
          </a:prstGeom>
          <a:ln>
            <a:solidFill>
              <a:schemeClr val="bg1">
                <a:lumMod val="85000"/>
              </a:schemeClr>
            </a:solidFill>
          </a:ln>
        </p:spPr>
      </p:pic>
      <p:pic>
        <p:nvPicPr>
          <p:cNvPr id="169" name="Picture 3" descr="C:\Users\vesaj\Pictures\DVD_ART36\Artwork_Imagery\Icons - Illustrations\Internet Clouds web\Istock 5118882 - clouds and sky.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2463" y="2377298"/>
            <a:ext cx="4812806" cy="278051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a:blip r:embed="rId3"/>
          <a:stretch>
            <a:fillRect/>
          </a:stretch>
        </p:blipFill>
        <p:spPr>
          <a:xfrm>
            <a:off x="8741230" y="3755933"/>
            <a:ext cx="1671153" cy="1038290"/>
          </a:xfrm>
          <a:prstGeom prst="rect">
            <a:avLst/>
          </a:prstGeom>
          <a:ln>
            <a:solidFill>
              <a:schemeClr val="bg1">
                <a:lumMod val="85000"/>
              </a:schemeClr>
            </a:solidFill>
          </a:ln>
        </p:spPr>
      </p:pic>
      <p:pic>
        <p:nvPicPr>
          <p:cNvPr id="90" name="Picture 89"/>
          <p:cNvPicPr>
            <a:picLocks noChangeAspect="1"/>
          </p:cNvPicPr>
          <p:nvPr/>
        </p:nvPicPr>
        <p:blipFill>
          <a:blip r:embed="rId3"/>
          <a:stretch>
            <a:fillRect/>
          </a:stretch>
        </p:blipFill>
        <p:spPr>
          <a:xfrm>
            <a:off x="5923383" y="5064158"/>
            <a:ext cx="1671153" cy="1038290"/>
          </a:xfrm>
          <a:prstGeom prst="rect">
            <a:avLst/>
          </a:prstGeom>
          <a:ln>
            <a:solidFill>
              <a:schemeClr val="bg1">
                <a:lumMod val="85000"/>
              </a:schemeClr>
            </a:solidFill>
          </a:ln>
        </p:spPr>
      </p:pic>
      <p:pic>
        <p:nvPicPr>
          <p:cNvPr id="171" name="Picture 2" descr="C:\Users\vesaj\Pictures\DVD_ART36\Artwork_Imagery\Icons - Illustrations\Internet Clouds web\cloud illustration 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630" y="2830664"/>
            <a:ext cx="2306458" cy="1563680"/>
          </a:xfrm>
          <a:prstGeom prst="rect">
            <a:avLst/>
          </a:prstGeom>
          <a:noFill/>
          <a:extLst>
            <a:ext uri="{909E8E84-426E-40DD-AFC4-6F175D3DCCD1}">
              <a14:hiddenFill xmlns:a14="http://schemas.microsoft.com/office/drawing/2010/main">
                <a:solidFill>
                  <a:srgbClr val="FFFFFF"/>
                </a:solidFill>
              </a14:hiddenFill>
            </a:ext>
          </a:extLst>
        </p:spPr>
      </p:pic>
      <p:sp>
        <p:nvSpPr>
          <p:cNvPr id="92" name="Title 91"/>
          <p:cNvSpPr>
            <a:spLocks noGrp="1"/>
          </p:cNvSpPr>
          <p:nvPr>
            <p:ph type="title"/>
          </p:nvPr>
        </p:nvSpPr>
        <p:spPr/>
        <p:txBody>
          <a:bodyPr/>
          <a:lstStyle/>
          <a:p>
            <a:r>
              <a:rPr lang="en-US" dirty="0" smtClean="0"/>
              <a:t>Developer sites and remote development</a:t>
            </a:r>
            <a:endParaRPr lang="en-US" dirty="0"/>
          </a:p>
        </p:txBody>
      </p:sp>
      <p:grpSp>
        <p:nvGrpSpPr>
          <p:cNvPr id="21" name="Group 20"/>
          <p:cNvGrpSpPr/>
          <p:nvPr/>
        </p:nvGrpSpPr>
        <p:grpSpPr>
          <a:xfrm>
            <a:off x="7856967" y="3001287"/>
            <a:ext cx="1644729" cy="1300460"/>
            <a:chOff x="5578884" y="1332415"/>
            <a:chExt cx="2193283" cy="1734192"/>
          </a:xfrm>
        </p:grpSpPr>
        <p:grpSp>
          <p:nvGrpSpPr>
            <p:cNvPr id="96" name="Group 95"/>
            <p:cNvGrpSpPr/>
            <p:nvPr/>
          </p:nvGrpSpPr>
          <p:grpSpPr>
            <a:xfrm>
              <a:off x="5578884" y="1338607"/>
              <a:ext cx="2193283" cy="1728000"/>
              <a:chOff x="7001558" y="1537755"/>
              <a:chExt cx="2193283" cy="1728000"/>
            </a:xfrm>
          </p:grpSpPr>
          <p:grpSp>
            <p:nvGrpSpPr>
              <p:cNvPr id="97" name="Group 96"/>
              <p:cNvGrpSpPr>
                <a:grpSpLocks noChangeAspect="1"/>
              </p:cNvGrpSpPr>
              <p:nvPr/>
            </p:nvGrpSpPr>
            <p:grpSpPr>
              <a:xfrm>
                <a:off x="7418527" y="1537755"/>
                <a:ext cx="1776314" cy="1728000"/>
                <a:chOff x="6325965" y="35683"/>
                <a:chExt cx="2068041" cy="2011789"/>
              </a:xfrm>
            </p:grpSpPr>
            <p:grpSp>
              <p:nvGrpSpPr>
                <p:cNvPr id="99" name="Group 98"/>
                <p:cNvGrpSpPr/>
                <p:nvPr/>
              </p:nvGrpSpPr>
              <p:grpSpPr>
                <a:xfrm>
                  <a:off x="6381692" y="35683"/>
                  <a:ext cx="2012314" cy="2011789"/>
                  <a:chOff x="6849580" y="4206958"/>
                  <a:chExt cx="2012314" cy="2011789"/>
                </a:xfrm>
              </p:grpSpPr>
              <p:grpSp>
                <p:nvGrpSpPr>
                  <p:cNvPr id="107" name="Group 106"/>
                  <p:cNvGrpSpPr/>
                  <p:nvPr/>
                </p:nvGrpSpPr>
                <p:grpSpPr>
                  <a:xfrm>
                    <a:off x="7487957" y="4470625"/>
                    <a:ext cx="666750" cy="1487475"/>
                    <a:chOff x="2081162" y="4640597"/>
                    <a:chExt cx="666750" cy="1487475"/>
                  </a:xfrm>
                  <a:solidFill>
                    <a:schemeClr val="bg1"/>
                  </a:solidFill>
                </p:grpSpPr>
                <p:sp>
                  <p:nvSpPr>
                    <p:cNvPr id="109" name="Snip Diagonal Corner Rectangle 108"/>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8" name="Picture 2" descr="\\MAGNUM\Projects\Microsoft\Cloud Power FY12\Design\Icons\PNGs\Server_2.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6849580" y="4206958"/>
                    <a:ext cx="2012314" cy="2011789"/>
                  </a:xfrm>
                  <a:prstGeom prst="rect">
                    <a:avLst/>
                  </a:prstGeom>
                  <a:noFill/>
                </p:spPr>
              </p:pic>
            </p:grpSp>
            <p:grpSp>
              <p:nvGrpSpPr>
                <p:cNvPr id="100" name="Group 99"/>
                <p:cNvGrpSpPr/>
                <p:nvPr/>
              </p:nvGrpSpPr>
              <p:grpSpPr>
                <a:xfrm>
                  <a:off x="6325965" y="652935"/>
                  <a:ext cx="1090092" cy="875577"/>
                  <a:chOff x="11139221" y="3379827"/>
                  <a:chExt cx="1090092" cy="875577"/>
                </a:xfrm>
              </p:grpSpPr>
              <p:grpSp>
                <p:nvGrpSpPr>
                  <p:cNvPr id="101" name="Group 100"/>
                  <p:cNvGrpSpPr/>
                  <p:nvPr/>
                </p:nvGrpSpPr>
                <p:grpSpPr>
                  <a:xfrm>
                    <a:off x="11139221" y="3379827"/>
                    <a:ext cx="1090092" cy="875577"/>
                    <a:chOff x="3599175" y="4220568"/>
                    <a:chExt cx="1090092" cy="875577"/>
                  </a:xfrm>
                </p:grpSpPr>
                <p:sp>
                  <p:nvSpPr>
                    <p:cNvPr id="103" name="Rounded Rectangle 102"/>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3614541" y="4243079"/>
                      <a:ext cx="1057169" cy="832818"/>
                      <a:chOff x="3705190" y="4561217"/>
                      <a:chExt cx="1057169" cy="832818"/>
                    </a:xfrm>
                  </p:grpSpPr>
                  <p:pic>
                    <p:nvPicPr>
                      <p:cNvPr id="105"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06" name="Rectangle 105"/>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sp>
            <p:nvSpPr>
              <p:cNvPr id="98" name="Left Brace 97"/>
              <p:cNvSpPr/>
              <p:nvPr/>
            </p:nvSpPr>
            <p:spPr>
              <a:xfrm>
                <a:off x="7001558" y="1645713"/>
                <a:ext cx="520262" cy="1515256"/>
              </a:xfrm>
              <a:prstGeom prst="leftBrace">
                <a:avLst>
                  <a:gd name="adj1" fmla="val 44697"/>
                  <a:gd name="adj2" fmla="val 50000"/>
                </a:avLst>
              </a:prstGeom>
              <a:ln>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50"/>
              </a:p>
            </p:txBody>
          </p:sp>
        </p:grpSp>
        <p:grpSp>
          <p:nvGrpSpPr>
            <p:cNvPr id="147" name="Group 146"/>
            <p:cNvGrpSpPr/>
            <p:nvPr/>
          </p:nvGrpSpPr>
          <p:grpSpPr>
            <a:xfrm>
              <a:off x="7057507" y="1332415"/>
              <a:ext cx="539681" cy="500815"/>
              <a:chOff x="636" y="25217"/>
              <a:chExt cx="678949" cy="678949"/>
            </a:xfrm>
          </p:grpSpPr>
          <p:sp>
            <p:nvSpPr>
              <p:cNvPr id="148" name="Oval 14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9"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3</a:t>
                </a:r>
                <a:endParaRPr lang="en-US" sz="1799" b="1" dirty="0"/>
              </a:p>
            </p:txBody>
          </p:sp>
        </p:grpSp>
      </p:grpSp>
      <p:grpSp>
        <p:nvGrpSpPr>
          <p:cNvPr id="6" name="Group 5"/>
          <p:cNvGrpSpPr/>
          <p:nvPr/>
        </p:nvGrpSpPr>
        <p:grpSpPr>
          <a:xfrm>
            <a:off x="2198861" y="2186438"/>
            <a:ext cx="1518012" cy="1387843"/>
            <a:chOff x="1405226" y="1434664"/>
            <a:chExt cx="2024303" cy="1850720"/>
          </a:xfrm>
        </p:grpSpPr>
        <p:pic>
          <p:nvPicPr>
            <p:cNvPr id="52" name="Picture 51"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405226" y="1434664"/>
              <a:ext cx="1851202" cy="1850720"/>
            </a:xfrm>
            <a:prstGeom prst="rect">
              <a:avLst/>
            </a:prstGeom>
            <a:noFill/>
          </p:spPr>
        </p:pic>
        <p:grpSp>
          <p:nvGrpSpPr>
            <p:cNvPr id="156" name="Group 155"/>
            <p:cNvGrpSpPr/>
            <p:nvPr/>
          </p:nvGrpSpPr>
          <p:grpSpPr>
            <a:xfrm>
              <a:off x="2889848" y="1544488"/>
              <a:ext cx="539681" cy="500815"/>
              <a:chOff x="636" y="25217"/>
              <a:chExt cx="678949" cy="678949"/>
            </a:xfrm>
          </p:grpSpPr>
          <p:sp>
            <p:nvSpPr>
              <p:cNvPr id="157" name="Oval 15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8"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4" name="Group 3"/>
          <p:cNvGrpSpPr/>
          <p:nvPr/>
        </p:nvGrpSpPr>
        <p:grpSpPr>
          <a:xfrm>
            <a:off x="2132673" y="3448016"/>
            <a:ext cx="1625436" cy="1348551"/>
            <a:chOff x="207443" y="3152937"/>
            <a:chExt cx="2167556" cy="1798324"/>
          </a:xfrm>
        </p:grpSpPr>
        <p:grpSp>
          <p:nvGrpSpPr>
            <p:cNvPr id="55" name="Group 54"/>
            <p:cNvGrpSpPr/>
            <p:nvPr/>
          </p:nvGrpSpPr>
          <p:grpSpPr>
            <a:xfrm>
              <a:off x="207443" y="3152937"/>
              <a:ext cx="2167556" cy="1798324"/>
              <a:chOff x="4875413" y="971550"/>
              <a:chExt cx="2167556" cy="1798324"/>
            </a:xfrm>
          </p:grpSpPr>
          <p:pic>
            <p:nvPicPr>
              <p:cNvPr id="53" name="Picture 2" descr="\\MAGNUM\Projects\Microsoft\Cloud Power FY12\Design\ICONS_PNG\Devices.png"/>
              <p:cNvPicPr>
                <a:picLocks noChangeAspect="1" noChangeArrowheads="1"/>
              </p:cNvPicPr>
              <p:nvPr/>
            </p:nvPicPr>
            <p:blipFill>
              <a:blip r:embed="rId10" cstate="print">
                <a:duotone>
                  <a:prstClr val="black"/>
                  <a:schemeClr val="accent4">
                    <a:tint val="45000"/>
                    <a:satMod val="400000"/>
                  </a:schemeClr>
                </a:duotone>
              </a:blip>
              <a:srcRect r="54000" b="50000"/>
              <a:stretch>
                <a:fillRect/>
              </a:stretch>
            </p:blipFill>
            <p:spPr bwMode="auto">
              <a:xfrm>
                <a:off x="4875413" y="971550"/>
                <a:ext cx="1517858" cy="1649416"/>
              </a:xfrm>
              <a:prstGeom prst="rect">
                <a:avLst/>
              </a:prstGeom>
              <a:noFill/>
              <a:ln>
                <a:noFill/>
              </a:ln>
            </p:spPr>
          </p:pic>
          <p:pic>
            <p:nvPicPr>
              <p:cNvPr id="54" name="Picture 2" descr="\\MAGNUM\Projects\Microsoft\Cloud Power FY12\Design\ICONS_PNG\Tower.png"/>
              <p:cNvPicPr>
                <a:picLocks noChangeAspect="1" noChangeArrowheads="1"/>
              </p:cNvPicPr>
              <p:nvPr/>
            </p:nvPicPr>
            <p:blipFill>
              <a:blip r:embed="rId11" cstate="print">
                <a:duotone>
                  <a:prstClr val="black"/>
                  <a:schemeClr val="accent4">
                    <a:tint val="45000"/>
                    <a:satMod val="400000"/>
                  </a:schemeClr>
                </a:duotone>
              </a:blip>
              <a:stretch>
                <a:fillRect/>
              </a:stretch>
            </p:blipFill>
            <p:spPr bwMode="auto">
              <a:xfrm>
                <a:off x="5839305" y="1566523"/>
                <a:ext cx="1203664" cy="1203351"/>
              </a:xfrm>
              <a:prstGeom prst="rect">
                <a:avLst/>
              </a:prstGeom>
              <a:noFill/>
            </p:spPr>
          </p:pic>
        </p:grpSp>
        <p:grpSp>
          <p:nvGrpSpPr>
            <p:cNvPr id="159" name="Group 158"/>
            <p:cNvGrpSpPr/>
            <p:nvPr/>
          </p:nvGrpSpPr>
          <p:grpSpPr>
            <a:xfrm>
              <a:off x="1416989" y="3240723"/>
              <a:ext cx="539681" cy="500815"/>
              <a:chOff x="636" y="25217"/>
              <a:chExt cx="678949" cy="678949"/>
            </a:xfrm>
          </p:grpSpPr>
          <p:sp>
            <p:nvSpPr>
              <p:cNvPr id="160" name="Oval 15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grpSp>
        <p:nvGrpSpPr>
          <p:cNvPr id="3" name="Group 2"/>
          <p:cNvGrpSpPr/>
          <p:nvPr/>
        </p:nvGrpSpPr>
        <p:grpSpPr>
          <a:xfrm>
            <a:off x="2647016" y="4675032"/>
            <a:ext cx="1516845" cy="1387843"/>
            <a:chOff x="1843881" y="4869280"/>
            <a:chExt cx="2022746" cy="1850720"/>
          </a:xfrm>
        </p:grpSpPr>
        <p:pic>
          <p:nvPicPr>
            <p:cNvPr id="74" name="Picture 73"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843881" y="4869280"/>
              <a:ext cx="1851202" cy="1850720"/>
            </a:xfrm>
            <a:prstGeom prst="rect">
              <a:avLst/>
            </a:prstGeom>
            <a:noFill/>
          </p:spPr>
        </p:pic>
        <p:grpSp>
          <p:nvGrpSpPr>
            <p:cNvPr id="162" name="Group 161"/>
            <p:cNvGrpSpPr/>
            <p:nvPr/>
          </p:nvGrpSpPr>
          <p:grpSpPr>
            <a:xfrm>
              <a:off x="3326946" y="4970418"/>
              <a:ext cx="539681" cy="500815"/>
              <a:chOff x="636" y="25217"/>
              <a:chExt cx="678949" cy="678949"/>
            </a:xfrm>
          </p:grpSpPr>
          <p:sp>
            <p:nvSpPr>
              <p:cNvPr id="163" name="Oval 162"/>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4"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1</a:t>
                </a:r>
                <a:endParaRPr lang="en-US" sz="1799" b="1" dirty="0"/>
              </a:p>
            </p:txBody>
          </p:sp>
        </p:grpSp>
      </p:grpSp>
      <p:cxnSp>
        <p:nvCxnSpPr>
          <p:cNvPr id="170" name="Straight Arrow Connector 169"/>
          <p:cNvCxnSpPr/>
          <p:nvPr/>
        </p:nvCxnSpPr>
        <p:spPr>
          <a:xfrm flipV="1">
            <a:off x="4145984" y="3770831"/>
            <a:ext cx="889140" cy="89594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2" name="Straight Arrow Connector 171"/>
          <p:cNvCxnSpPr>
            <a:endCxn id="171" idx="1"/>
          </p:cNvCxnSpPr>
          <p:nvPr/>
        </p:nvCxnSpPr>
        <p:spPr>
          <a:xfrm flipV="1">
            <a:off x="3652195" y="3612503"/>
            <a:ext cx="1363436" cy="468622"/>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5" name="Straight Arrow Connector 174"/>
          <p:cNvCxnSpPr/>
          <p:nvPr/>
        </p:nvCxnSpPr>
        <p:spPr>
          <a:xfrm>
            <a:off x="3428996" y="3041005"/>
            <a:ext cx="1556985" cy="38874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pic>
        <p:nvPicPr>
          <p:cNvPr id="144" name="Picture 1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50356" y="1941956"/>
            <a:ext cx="2923218" cy="1012597"/>
          </a:xfrm>
          <a:prstGeom prst="rect">
            <a:avLst/>
          </a:prstGeom>
        </p:spPr>
      </p:pic>
      <p:cxnSp>
        <p:nvCxnSpPr>
          <p:cNvPr id="176" name="Straight Arrow Connector 175"/>
          <p:cNvCxnSpPr/>
          <p:nvPr/>
        </p:nvCxnSpPr>
        <p:spPr>
          <a:xfrm flipH="1">
            <a:off x="6632339" y="2686033"/>
            <a:ext cx="393719" cy="329410"/>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7" name="Straight Arrow Connector 176"/>
          <p:cNvCxnSpPr/>
          <p:nvPr/>
        </p:nvCxnSpPr>
        <p:spPr>
          <a:xfrm flipH="1">
            <a:off x="7259498" y="3685797"/>
            <a:ext cx="489683" cy="12456"/>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92" name="Straight Arrow Connector 191"/>
          <p:cNvCxnSpPr/>
          <p:nvPr/>
        </p:nvCxnSpPr>
        <p:spPr>
          <a:xfrm flipH="1" flipV="1">
            <a:off x="6845445" y="4051698"/>
            <a:ext cx="714344" cy="522305"/>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grpSp>
        <p:nvGrpSpPr>
          <p:cNvPr id="39" name="Group 38"/>
          <p:cNvGrpSpPr/>
          <p:nvPr/>
        </p:nvGrpSpPr>
        <p:grpSpPr>
          <a:xfrm>
            <a:off x="7157446" y="4276389"/>
            <a:ext cx="1415298" cy="1376805"/>
            <a:chOff x="7337059" y="3917647"/>
            <a:chExt cx="1887332" cy="1836000"/>
          </a:xfrm>
        </p:grpSpPr>
        <p:grpSp>
          <p:nvGrpSpPr>
            <p:cNvPr id="129" name="Group 128"/>
            <p:cNvGrpSpPr>
              <a:grpSpLocks noChangeAspect="1"/>
            </p:cNvGrpSpPr>
            <p:nvPr/>
          </p:nvGrpSpPr>
          <p:grpSpPr>
            <a:xfrm>
              <a:off x="7337059" y="3917647"/>
              <a:ext cx="1887332" cy="1836000"/>
              <a:chOff x="6325965" y="35683"/>
              <a:chExt cx="2068041" cy="2011789"/>
            </a:xfrm>
          </p:grpSpPr>
          <p:grpSp>
            <p:nvGrpSpPr>
              <p:cNvPr id="131" name="Group 130"/>
              <p:cNvGrpSpPr/>
              <p:nvPr/>
            </p:nvGrpSpPr>
            <p:grpSpPr>
              <a:xfrm>
                <a:off x="6381692" y="35683"/>
                <a:ext cx="2012314" cy="2011789"/>
                <a:chOff x="6849580" y="4206958"/>
                <a:chExt cx="2012314" cy="2011789"/>
              </a:xfrm>
            </p:grpSpPr>
            <p:grpSp>
              <p:nvGrpSpPr>
                <p:cNvPr id="139" name="Group 138"/>
                <p:cNvGrpSpPr/>
                <p:nvPr/>
              </p:nvGrpSpPr>
              <p:grpSpPr>
                <a:xfrm>
                  <a:off x="7487957" y="4470625"/>
                  <a:ext cx="666750" cy="1487475"/>
                  <a:chOff x="2081162" y="4640597"/>
                  <a:chExt cx="666750" cy="1487475"/>
                </a:xfrm>
                <a:solidFill>
                  <a:schemeClr val="bg1"/>
                </a:solidFill>
              </p:grpSpPr>
              <p:sp>
                <p:nvSpPr>
                  <p:cNvPr id="141" name="Snip Diagonal Corner Rectangle 140"/>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0" name="Picture 2" descr="\\MAGNUM\Projects\Microsoft\Cloud Power FY12\Design\Icons\PNGs\Server_2.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6849580" y="4206958"/>
                  <a:ext cx="2012314" cy="2011789"/>
                </a:xfrm>
                <a:prstGeom prst="rect">
                  <a:avLst/>
                </a:prstGeom>
                <a:noFill/>
              </p:spPr>
            </p:pic>
          </p:grpSp>
          <p:grpSp>
            <p:nvGrpSpPr>
              <p:cNvPr id="132" name="Group 131"/>
              <p:cNvGrpSpPr/>
              <p:nvPr/>
            </p:nvGrpSpPr>
            <p:grpSpPr>
              <a:xfrm>
                <a:off x="6325965" y="652935"/>
                <a:ext cx="1090092" cy="875577"/>
                <a:chOff x="11139221" y="3379827"/>
                <a:chExt cx="1090092" cy="875577"/>
              </a:xfrm>
            </p:grpSpPr>
            <p:grpSp>
              <p:nvGrpSpPr>
                <p:cNvPr id="133" name="Group 132"/>
                <p:cNvGrpSpPr/>
                <p:nvPr/>
              </p:nvGrpSpPr>
              <p:grpSpPr>
                <a:xfrm>
                  <a:off x="11139221" y="3379827"/>
                  <a:ext cx="1090092" cy="875577"/>
                  <a:chOff x="3599175" y="4220568"/>
                  <a:chExt cx="1090092" cy="875577"/>
                </a:xfrm>
              </p:grpSpPr>
              <p:sp>
                <p:nvSpPr>
                  <p:cNvPr id="135" name="Rounded Rectangle 134"/>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p:cNvGrpSpPr/>
                  <p:nvPr/>
                </p:nvGrpSpPr>
                <p:grpSpPr>
                  <a:xfrm>
                    <a:off x="3614541" y="4243079"/>
                    <a:ext cx="1057169" cy="832818"/>
                    <a:chOff x="3705190" y="4561217"/>
                    <a:chExt cx="1057169" cy="832818"/>
                  </a:xfrm>
                </p:grpSpPr>
                <p:pic>
                  <p:nvPicPr>
                    <p:cNvPr id="137"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38" name="Rectangle 137"/>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 tIns="34285" rIns="34285" bIns="34285" numCol="1" spcCol="0" rtlCol="0" fromWordArt="0" anchor="ctr" anchorCtr="0" forceAA="0" compatLnSpc="1">
                      <a:prstTxWarp prst="textNoShape">
                        <a:avLst/>
                      </a:prstTxWarp>
                      <a:noAutofit/>
                    </a:bodyPr>
                    <a:lstStyle/>
                    <a:p>
                      <a:pPr algn="ctr" defTabSz="685486"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4" name="Picture 133"/>
                <p:cNvPicPr>
                  <a:picLocks noChangeAspect="1"/>
                </p:cNvPicPr>
                <p:nvPr/>
              </p:nvPicPr>
              <p:blipFill rotWithShape="1">
                <a:blip r:embed="rId13"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grpSp>
          <p:nvGrpSpPr>
            <p:cNvPr id="199" name="Group 198"/>
            <p:cNvGrpSpPr/>
            <p:nvPr/>
          </p:nvGrpSpPr>
          <p:grpSpPr>
            <a:xfrm>
              <a:off x="8521937" y="3934775"/>
              <a:ext cx="539681" cy="500815"/>
              <a:chOff x="636" y="25217"/>
              <a:chExt cx="678949" cy="678949"/>
            </a:xfrm>
          </p:grpSpPr>
          <p:sp>
            <p:nvSpPr>
              <p:cNvPr id="200" name="Oval 19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4</a:t>
                </a:r>
                <a:endParaRPr lang="en-US" sz="1799" b="1" dirty="0"/>
              </a:p>
            </p:txBody>
          </p:sp>
        </p:grpSp>
      </p:grpSp>
      <p:grpSp>
        <p:nvGrpSpPr>
          <p:cNvPr id="153" name="Group 152"/>
          <p:cNvGrpSpPr/>
          <p:nvPr/>
        </p:nvGrpSpPr>
        <p:grpSpPr>
          <a:xfrm>
            <a:off x="9363586" y="2001884"/>
            <a:ext cx="404703" cy="375558"/>
            <a:chOff x="636" y="25217"/>
            <a:chExt cx="678949" cy="678949"/>
          </a:xfrm>
        </p:grpSpPr>
        <p:sp>
          <p:nvSpPr>
            <p:cNvPr id="154" name="Oval 15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5"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199994">
                <a:lnSpc>
                  <a:spcPct val="90000"/>
                </a:lnSpc>
                <a:spcBef>
                  <a:spcPct val="0"/>
                </a:spcBef>
                <a:spcAft>
                  <a:spcPct val="35000"/>
                </a:spcAft>
              </a:pPr>
              <a:r>
                <a:rPr lang="fi-FI" sz="1799" b="1" dirty="0"/>
                <a:t>2</a:t>
              </a:r>
              <a:endParaRPr lang="en-US" sz="1799" b="1" dirty="0"/>
            </a:p>
          </p:txBody>
        </p:sp>
      </p:grpSp>
    </p:spTree>
    <p:extLst>
      <p:ext uri="{BB962C8B-B14F-4D97-AF65-F5344CB8AC3E}">
        <p14:creationId xmlns:p14="http://schemas.microsoft.com/office/powerpoint/2010/main" val="365741289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a:gradFill>
                  <a:gsLst>
                    <a:gs pos="100000">
                      <a:schemeClr val="bg2"/>
                    </a:gs>
                    <a:gs pos="0">
                      <a:schemeClr val="bg2"/>
                    </a:gs>
                  </a:gsLst>
                  <a:lin ang="5400000" scaled="0"/>
                </a:gradFill>
              </a:rPr>
              <a:t>Office 365 App Model</a:t>
            </a:r>
          </a:p>
          <a:p>
            <a:pPr>
              <a:spcBef>
                <a:spcPts val="2399"/>
              </a:spcBef>
            </a:pPr>
            <a:r>
              <a:rPr lang="en-US" dirty="0">
                <a:gradFill>
                  <a:gsLst>
                    <a:gs pos="100000">
                      <a:schemeClr val="bg2"/>
                    </a:gs>
                    <a:gs pos="0">
                      <a:schemeClr val="bg2"/>
                    </a:gs>
                  </a:gsLst>
                  <a:lin ang="5400000" scaled="0"/>
                </a:gradFill>
              </a:rPr>
              <a:t>Office 365 APIs</a:t>
            </a:r>
          </a:p>
          <a:p>
            <a:pPr>
              <a:spcBef>
                <a:spcPts val="2399"/>
              </a:spcBef>
            </a:pPr>
            <a:r>
              <a:rPr lang="en-US" dirty="0">
                <a:gradFill>
                  <a:gsLst>
                    <a:gs pos="100000">
                      <a:schemeClr val="bg2"/>
                    </a:gs>
                    <a:gs pos="0">
                      <a:schemeClr val="bg2"/>
                    </a:gs>
                  </a:gsLst>
                  <a:lin ang="5400000" scaled="0"/>
                </a:gradFill>
              </a:rPr>
              <a:t>Tools</a:t>
            </a:r>
          </a:p>
          <a:p>
            <a:pPr>
              <a:spcBef>
                <a:spcPts val="2399"/>
              </a:spcBef>
            </a:pPr>
            <a:r>
              <a:rPr lang="en-US" dirty="0">
                <a:gradFill>
                  <a:gsLst>
                    <a:gs pos="100000">
                      <a:schemeClr val="bg2"/>
                    </a:gs>
                    <a:gs pos="0">
                      <a:schemeClr val="bg2"/>
                    </a:gs>
                  </a:gsLst>
                  <a:lin ang="5400000" scaled="0"/>
                </a:gradFill>
              </a:rPr>
              <a:t>Resources</a:t>
            </a:r>
            <a:endParaRPr lang="en-US" dirty="0">
              <a:gradFill>
                <a:gsLst>
                  <a:gs pos="100000">
                    <a:schemeClr val="bg2"/>
                  </a:gs>
                  <a:gs pos="0">
                    <a:schemeClr val="bg2"/>
                  </a:gs>
                </a:gsLst>
                <a:lin ang="5400000" scaled="0"/>
              </a:gradFill>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0322"/>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r>
              <a:rPr lang="en-US" dirty="0">
                <a:gradFill>
                  <a:gsLst>
                    <a:gs pos="2917">
                      <a:schemeClr val="tx1"/>
                    </a:gs>
                    <a:gs pos="30000">
                      <a:schemeClr val="tx1"/>
                    </a:gs>
                  </a:gsLst>
                  <a:lin ang="5400000" scaled="0"/>
                </a:gradFill>
              </a:rPr>
              <a:t>Community</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dirty="0" smtClean="0"/>
              <a:t>Office 365 Developer Center</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4663" y="1196847"/>
            <a:ext cx="7784432" cy="4861210"/>
          </a:xfrm>
          <a:prstGeom prst="rect">
            <a:avLst/>
          </a:prstGeom>
        </p:spPr>
      </p:pic>
    </p:spTree>
    <p:extLst>
      <p:ext uri="{BB962C8B-B14F-4D97-AF65-F5344CB8AC3E}">
        <p14:creationId xmlns:p14="http://schemas.microsoft.com/office/powerpoint/2010/main" val="2387492816"/>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8994" y="1541058"/>
            <a:ext cx="6631743" cy="14616622"/>
          </a:xfrm>
          <a:prstGeom prst="rect">
            <a:avLst/>
          </a:prstGeom>
        </p:spPr>
      </p:pic>
      <p:sp>
        <p:nvSpPr>
          <p:cNvPr id="2" name="Title 1"/>
          <p:cNvSpPr>
            <a:spLocks noGrp="1"/>
          </p:cNvSpPr>
          <p:nvPr>
            <p:ph type="title"/>
          </p:nvPr>
        </p:nvSpPr>
        <p:spPr/>
        <p:txBody>
          <a:bodyPr/>
          <a:lstStyle/>
          <a:p>
            <a:r>
              <a:rPr lang="en-US" dirty="0" smtClean="0"/>
              <a:t>Office Blogs</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32283454"/>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732" y="1418520"/>
            <a:ext cx="6081720" cy="4010409"/>
          </a:xfrm>
          <a:prstGeom prst="rect">
            <a:avLst/>
          </a:prstGeom>
        </p:spPr>
      </p:pic>
    </p:spTree>
    <p:extLst>
      <p:ext uri="{BB962C8B-B14F-4D97-AF65-F5344CB8AC3E}">
        <p14:creationId xmlns:p14="http://schemas.microsoft.com/office/powerpoint/2010/main" val="416885310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39014" y="983185"/>
            <a:ext cx="5948700" cy="5139543"/>
          </a:xfrm>
          <a:prstGeom prst="rect">
            <a:avLst/>
          </a:prstGeom>
        </p:spPr>
      </p:pic>
      <p:sp>
        <p:nvSpPr>
          <p:cNvPr id="4" name="TextBox 3"/>
          <p:cNvSpPr txBox="1"/>
          <p:nvPr/>
        </p:nvSpPr>
        <p:spPr>
          <a:xfrm>
            <a:off x="395293" y="1083967"/>
            <a:ext cx="6198657" cy="5774033"/>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30+ 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Open source coming soon!</a:t>
            </a:r>
          </a:p>
        </p:txBody>
      </p:sp>
      <p:sp>
        <p:nvSpPr>
          <p:cNvPr id="2" name="Title 1"/>
          <p:cNvSpPr>
            <a:spLocks noGrp="1"/>
          </p:cNvSpPr>
          <p:nvPr>
            <p:ph type="title"/>
          </p:nvPr>
        </p:nvSpPr>
        <p:spPr/>
        <p:txBody>
          <a:bodyPr/>
          <a:lstStyle/>
          <a:p>
            <a:r>
              <a:rPr lang="en-US" dirty="0" smtClean="0"/>
              <a:t>Patterns &amp; Practices</a:t>
            </a:r>
            <a:endParaRPr lang="en-US" dirty="0"/>
          </a:p>
        </p:txBody>
      </p:sp>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SDK</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766957" y="969627"/>
            <a:ext cx="6426775" cy="4169566"/>
          </a:xfrm>
          <a:prstGeom prst="rect">
            <a:avLst/>
          </a:prstGeom>
        </p:spPr>
      </p:pic>
      <p:sp>
        <p:nvSpPr>
          <p:cNvPr id="5" name="Title 4"/>
          <p:cNvSpPr>
            <a:spLocks noGrp="1"/>
          </p:cNvSpPr>
          <p:nvPr>
            <p:ph type="title"/>
          </p:nvPr>
        </p:nvSpPr>
        <p:spPr/>
        <p:txBody>
          <a:bodyPr/>
          <a:lstStyle/>
          <a:p>
            <a:r>
              <a:rPr lang="en-US" dirty="0" err="1" smtClean="0"/>
              <a:t>GitHub</a:t>
            </a:r>
            <a:endParaRPr lang="en-US" dirty="0"/>
          </a:p>
        </p:txBody>
      </p:sp>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745689241"/>
              </p:ext>
            </p:extLst>
          </p:nvPr>
        </p:nvGraphicFramePr>
        <p:xfrm>
          <a:off x="438838" y="1244303"/>
          <a:ext cx="11225057" cy="4350685"/>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Office 365 Development</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1" dirty="0" smtClean="0"/>
                        <a:t>Course</a:t>
                      </a:r>
                      <a:r>
                        <a:rPr lang="en-US" sz="1800" b="1" baseline="0" dirty="0" smtClean="0"/>
                        <a:t> </a:t>
                      </a:r>
                      <a:r>
                        <a:rPr lang="en-US" sz="1800" b="1" dirty="0" smtClean="0"/>
                        <a:t>1: Introduction</a:t>
                      </a:r>
                      <a:r>
                        <a:rPr lang="en-US" sz="1800" b="1" baseline="0" dirty="0" smtClean="0"/>
                        <a:t> to </a:t>
                      </a:r>
                      <a:r>
                        <a:rPr lang="en-US" sz="1800" b="1" dirty="0" smtClean="0"/>
                        <a:t>Office 365 Development</a:t>
                      </a:r>
                      <a:endParaRPr lang="en-US" sz="1800" b="1" dirty="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2: Deep dive into the Office</a:t>
                      </a:r>
                      <a:r>
                        <a:rPr lang="en-US" sz="1800" b="0" baseline="0" dirty="0" smtClean="0"/>
                        <a:t> 365 App Model</a:t>
                      </a:r>
                      <a:endParaRPr lang="en-US" sz="1800" b="0" dirty="0" smtClean="0"/>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dirty="0" smtClean="0"/>
                        <a:t>3: Deep Dive into integrating Office 365 APIs with your standalone web application development</a:t>
                      </a:r>
                      <a:endParaRPr lang="en-US" sz="1800" b="0" dirty="0" smtClean="0"/>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4: </a:t>
                      </a:r>
                      <a:r>
                        <a:rPr lang="en-US" sz="1800" dirty="0" smtClean="0"/>
                        <a:t>Deep Dive into integrating Office 365 APIs with your mobile device development</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5:</a:t>
                      </a:r>
                      <a:r>
                        <a:rPr lang="en-US" sz="1800" b="0" baseline="0" dirty="0" smtClean="0"/>
                        <a:t> Shipping your Office 365 App to the Office Store</a:t>
                      </a:r>
                      <a:endParaRPr lang="en-US" sz="1800" b="0" dirty="0" smtClean="0"/>
                    </a:p>
                  </a:txBody>
                  <a:tcPr marL="91403" marR="91403" marT="45701" marB="45701" anchor="ctr"/>
                </a:tc>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6: Deep dive into the building blocks and services of the SharePoint platform</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7: Deep Dive into Office 365 Development on non-Microsoft Stack</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tr>
            </a:tbl>
          </a:graphicData>
        </a:graphic>
      </p:graphicFrame>
    </p:spTree>
    <p:extLst>
      <p:ext uri="{BB962C8B-B14F-4D97-AF65-F5344CB8AC3E}">
        <p14:creationId xmlns:p14="http://schemas.microsoft.com/office/powerpoint/2010/main" val="183089798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a:gradFill>
                  <a:gsLst>
                    <a:gs pos="100000">
                      <a:schemeClr val="bg2"/>
                    </a:gs>
                    <a:gs pos="0">
                      <a:schemeClr val="bg2"/>
                    </a:gs>
                  </a:gsLst>
                  <a:lin ang="5400000" scaled="0"/>
                </a:gradFill>
              </a:rPr>
              <a:t>Office 365 App Model</a:t>
            </a:r>
          </a:p>
          <a:p>
            <a:pPr>
              <a:spcBef>
                <a:spcPts val="2399"/>
              </a:spcBef>
            </a:pPr>
            <a:r>
              <a:rPr lang="en-US" dirty="0">
                <a:gradFill>
                  <a:gsLst>
                    <a:gs pos="100000">
                      <a:schemeClr val="bg2"/>
                    </a:gs>
                    <a:gs pos="0">
                      <a:schemeClr val="bg2"/>
                    </a:gs>
                  </a:gsLst>
                  <a:lin ang="5400000" scaled="0"/>
                </a:gradFill>
              </a:rPr>
              <a:t>Office 365 APIs</a:t>
            </a:r>
          </a:p>
          <a:p>
            <a:pPr>
              <a:spcBef>
                <a:spcPts val="2399"/>
              </a:spcBef>
            </a:pPr>
            <a:r>
              <a:rPr lang="en-US" dirty="0">
                <a:gradFill>
                  <a:gsLst>
                    <a:gs pos="100000">
                      <a:schemeClr val="bg2"/>
                    </a:gs>
                    <a:gs pos="0">
                      <a:schemeClr val="bg2"/>
                    </a:gs>
                  </a:gsLst>
                  <a:lin ang="5400000" scaled="0"/>
                </a:gradFill>
              </a:rPr>
              <a:t>Tools</a:t>
            </a:r>
          </a:p>
          <a:p>
            <a:pPr>
              <a:spcBef>
                <a:spcPts val="2399"/>
              </a:spcBef>
            </a:pPr>
            <a:r>
              <a:rPr lang="en-US" dirty="0">
                <a:gradFill>
                  <a:gsLst>
                    <a:gs pos="100000">
                      <a:schemeClr val="bg2"/>
                    </a:gs>
                    <a:gs pos="0">
                      <a:schemeClr val="bg2"/>
                    </a:gs>
                  </a:gsLst>
                  <a:lin ang="5400000" scaled="0"/>
                </a:gradFill>
              </a:rPr>
              <a:t>Resources</a:t>
            </a:r>
            <a:endParaRPr lang="en-US" dirty="0">
              <a:gradFill>
                <a:gsLst>
                  <a:gs pos="100000">
                    <a:schemeClr val="bg2"/>
                  </a:gs>
                  <a:gs pos="0">
                    <a:schemeClr val="bg2"/>
                  </a:gs>
                </a:gsLst>
                <a:lin ang="5400000" scaled="0"/>
              </a:gradFill>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15021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339307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2921473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782" y="209304"/>
            <a:ext cx="11652043" cy="899303"/>
          </a:xfrm>
        </p:spPr>
        <p:txBody>
          <a:bodyPr/>
          <a:lstStyle/>
          <a:p>
            <a:r>
              <a:rPr lang="en-US" dirty="0" smtClean="0">
                <a:solidFill>
                  <a:schemeClr val="tx1"/>
                </a:solidFill>
              </a:rPr>
              <a:t>The Opportunity</a:t>
            </a:r>
            <a:br>
              <a:rPr lang="en-US" dirty="0" smtClean="0">
                <a:solidFill>
                  <a:schemeClr val="tx1"/>
                </a:solidFill>
              </a:rPr>
            </a:br>
            <a:endParaRPr lang="en-US" sz="4704" dirty="0">
              <a:solidFill>
                <a:schemeClr val="tx1"/>
              </a:solidFill>
            </a:endParaRPr>
          </a:p>
        </p:txBody>
      </p:sp>
      <p:sp>
        <p:nvSpPr>
          <p:cNvPr id="23" name="Oval 22"/>
          <p:cNvSpPr/>
          <p:nvPr/>
        </p:nvSpPr>
        <p:spPr bwMode="auto">
          <a:xfrm>
            <a:off x="4141537" y="2012013"/>
            <a:ext cx="3417061" cy="3417061"/>
          </a:xfrm>
          <a:prstGeom prst="ellipse">
            <a:avLst/>
          </a:prstGeom>
          <a:solidFill>
            <a:srgbClr val="FF0000"/>
          </a:solidFill>
          <a:ln w="508000" cap="flat" cmpd="sng" algn="ctr">
            <a:solidFill>
              <a:srgbClr val="FF0000"/>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ln>
                <a:solidFill>
                  <a:srgbClr val="FF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4808841" y="2666439"/>
            <a:ext cx="2065594" cy="2108172"/>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7647589" y="5154457"/>
            <a:ext cx="2652615" cy="941141"/>
          </a:xfrm>
          <a:prstGeom prst="rect">
            <a:avLst/>
          </a:prstGeom>
          <a:solidFill>
            <a:srgbClr val="FF0000"/>
          </a:solidFill>
        </p:spPr>
        <p:txBody>
          <a:bodyPr wrap="none" lIns="179238" tIns="143391" rIns="179238" bIns="143391" rtlCol="0">
            <a:spAutoFit/>
          </a:bodyPr>
          <a:lstStyle/>
          <a:p>
            <a:pPr defTabSz="896203">
              <a:lnSpc>
                <a:spcPct val="90000"/>
              </a:lnSpc>
              <a:spcAft>
                <a:spcPts val="588"/>
              </a:spcAft>
              <a:defRPr/>
            </a:pPr>
            <a:r>
              <a:rPr lang="en-US" sz="2352" kern="0" dirty="0">
                <a:solidFill>
                  <a:schemeClr val="bg1"/>
                </a:solidFill>
              </a:rPr>
              <a:t>2-3 hours/day in </a:t>
            </a:r>
            <a:br>
              <a:rPr lang="en-US" sz="2352" kern="0" dirty="0">
                <a:solidFill>
                  <a:schemeClr val="bg1"/>
                </a:solidFill>
              </a:rPr>
            </a:br>
            <a:r>
              <a:rPr lang="en-US" sz="2352" kern="0" dirty="0">
                <a:solidFill>
                  <a:schemeClr val="bg1"/>
                </a:solidFill>
              </a:rPr>
              <a:t>Office Apps</a:t>
            </a:r>
          </a:p>
        </p:txBody>
      </p:sp>
      <p:sp>
        <p:nvSpPr>
          <p:cNvPr id="27" name="TextBox 26"/>
          <p:cNvSpPr txBox="1"/>
          <p:nvPr/>
        </p:nvSpPr>
        <p:spPr>
          <a:xfrm>
            <a:off x="8643828" y="1703398"/>
            <a:ext cx="2387102" cy="2144715"/>
          </a:xfrm>
          <a:prstGeom prst="rect">
            <a:avLst/>
          </a:prstGeom>
          <a:solidFill>
            <a:srgbClr val="FF0000"/>
          </a:solidFill>
        </p:spPr>
        <p:txBody>
          <a:bodyPr wrap="none" lIns="179238" tIns="143391" rIns="179238" bIns="143391" rtlCol="0">
            <a:spAutoFit/>
          </a:bodyPr>
          <a:lstStyle/>
          <a:p>
            <a:pPr defTabSz="896203">
              <a:lnSpc>
                <a:spcPct val="90000"/>
              </a:lnSpc>
              <a:spcAft>
                <a:spcPts val="588"/>
              </a:spcAft>
              <a:defRPr/>
            </a:pPr>
            <a:r>
              <a:rPr lang="en-US" sz="2352" kern="0" dirty="0">
                <a:solidFill>
                  <a:schemeClr val="bg1"/>
                </a:solidFill>
              </a:rPr>
              <a:t>Mobile Devices</a:t>
            </a:r>
          </a:p>
          <a:p>
            <a:pPr defTabSz="896203">
              <a:lnSpc>
                <a:spcPct val="90000"/>
              </a:lnSpc>
              <a:spcAft>
                <a:spcPts val="588"/>
              </a:spcAft>
              <a:defRPr/>
            </a:pPr>
            <a:r>
              <a:rPr lang="en-US" sz="2352" kern="0" dirty="0">
                <a:solidFill>
                  <a:schemeClr val="bg1"/>
                </a:solidFill>
              </a:rPr>
              <a:t>1.2B in 2014</a:t>
            </a:r>
          </a:p>
          <a:p>
            <a:pPr defTabSz="896203">
              <a:lnSpc>
                <a:spcPct val="90000"/>
              </a:lnSpc>
              <a:spcAft>
                <a:spcPts val="588"/>
              </a:spcAft>
              <a:defRPr/>
            </a:pPr>
            <a:r>
              <a:rPr lang="en-US" sz="2352" kern="0" dirty="0">
                <a:solidFill>
                  <a:schemeClr val="bg1"/>
                </a:solidFill>
              </a:rPr>
              <a:t>1.8B in 2018</a:t>
            </a:r>
          </a:p>
          <a:p>
            <a:pPr defTabSz="896203">
              <a:lnSpc>
                <a:spcPct val="90000"/>
              </a:lnSpc>
              <a:spcAft>
                <a:spcPts val="588"/>
              </a:spcAft>
              <a:defRPr/>
            </a:pPr>
            <a:r>
              <a:rPr lang="en-US" sz="2352" kern="0" dirty="0">
                <a:solidFill>
                  <a:schemeClr val="bg1"/>
                </a:solidFill>
              </a:rPr>
              <a:t/>
            </a:r>
            <a:br>
              <a:rPr lang="en-US" sz="2352" kern="0" dirty="0">
                <a:solidFill>
                  <a:schemeClr val="bg1"/>
                </a:solidFill>
              </a:rPr>
            </a:br>
            <a:endParaRPr lang="en-US" sz="2352" kern="0" dirty="0">
              <a:solidFill>
                <a:schemeClr val="bg1"/>
              </a:solidFill>
            </a:endParaRPr>
          </a:p>
        </p:txBody>
      </p:sp>
      <p:sp>
        <p:nvSpPr>
          <p:cNvPr id="28" name="Oval 27"/>
          <p:cNvSpPr/>
          <p:nvPr/>
        </p:nvSpPr>
        <p:spPr bwMode="auto">
          <a:xfrm>
            <a:off x="4097041" y="2006874"/>
            <a:ext cx="3506053" cy="3506053"/>
          </a:xfrm>
          <a:prstGeom prst="ellipse">
            <a:avLst/>
          </a:prstGeom>
          <a:solidFill>
            <a:srgbClr val="FF0000"/>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1594694" y="1493418"/>
            <a:ext cx="2963164" cy="2963164"/>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6792144" y="1493418"/>
            <a:ext cx="1945723" cy="1945723"/>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069840" y="4836154"/>
            <a:ext cx="1577749" cy="1577749"/>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2" name="TextBox 1"/>
          <p:cNvSpPr txBox="1"/>
          <p:nvPr/>
        </p:nvSpPr>
        <p:spPr>
          <a:xfrm>
            <a:off x="2500329" y="3503960"/>
            <a:ext cx="1174604" cy="778252"/>
          </a:xfrm>
          <a:prstGeom prst="rect">
            <a:avLst/>
          </a:prstGeom>
          <a:noFill/>
        </p:spPr>
        <p:txBody>
          <a:bodyPr wrap="square" lIns="179238" tIns="143391" rIns="179238" bIns="143391" rtlCol="0">
            <a:spAutoFit/>
          </a:bodyPr>
          <a:lstStyle/>
          <a:p>
            <a:pPr>
              <a:lnSpc>
                <a:spcPct val="90000"/>
              </a:lnSpc>
              <a:spcAft>
                <a:spcPts val="588"/>
              </a:spcAft>
            </a:pPr>
            <a:r>
              <a:rPr lang="en-US" sz="3528" dirty="0">
                <a:solidFill>
                  <a:schemeClr val="bg1"/>
                </a:solidFill>
              </a:rPr>
              <a:t>1B+</a:t>
            </a:r>
          </a:p>
        </p:txBody>
      </p:sp>
      <p:sp>
        <p:nvSpPr>
          <p:cNvPr id="248" name="Oval 247"/>
          <p:cNvSpPr/>
          <p:nvPr/>
        </p:nvSpPr>
        <p:spPr bwMode="auto">
          <a:xfrm>
            <a:off x="3407956" y="4670972"/>
            <a:ext cx="1818840" cy="1818840"/>
          </a:xfrm>
          <a:prstGeom prst="ellipse">
            <a:avLst/>
          </a:prstGeom>
          <a:solidFill>
            <a:srgbClr val="FF0000"/>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a:gradFill>
                  <a:gsLst>
                    <a:gs pos="0">
                      <a:srgbClr val="FFFFFF"/>
                    </a:gs>
                    <a:gs pos="100000">
                      <a:srgbClr val="FFFFFF"/>
                    </a:gs>
                  </a:gsLst>
                  <a:lin ang="5400000" scaled="0"/>
                </a:gradFill>
                <a:ea typeface="Segoe UI" pitchFamily="34" charset="0"/>
                <a:cs typeface="Segoe UI" pitchFamily="34" charset="0"/>
              </a:rPr>
              <a:t>400+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endParaRPr lang="en-US" sz="1764" dirty="0">
              <a:solidFill>
                <a:srgbClr val="000000"/>
              </a:solidFill>
            </a:endParaRPr>
          </a:p>
        </p:txBody>
      </p:sp>
    </p:spTree>
    <p:extLst>
      <p:ext uri="{BB962C8B-B14F-4D97-AF65-F5344CB8AC3E}">
        <p14:creationId xmlns:p14="http://schemas.microsoft.com/office/powerpoint/2010/main" val="3845851784"/>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9296" y="2084388"/>
            <a:ext cx="8961438" cy="1795462"/>
          </a:xfrm>
          <a:prstGeom prst="rect">
            <a:avLst/>
          </a:prstGeom>
        </p:spPr>
        <p:txBody>
          <a:bodyPr/>
          <a:lstStyle/>
          <a:p>
            <a:r>
              <a:rPr lang="en-US" sz="6469" dirty="0">
                <a:latin typeface="+mn-lt"/>
              </a:rPr>
              <a:t>Office 365 </a:t>
            </a:r>
            <a:r>
              <a:rPr lang="en-US" sz="6469" dirty="0"/>
              <a:t>is a rich platform ripe for extending and integrating with.</a:t>
            </a:r>
          </a:p>
        </p:txBody>
      </p:sp>
    </p:spTree>
    <p:extLst>
      <p:ext uri="{BB962C8B-B14F-4D97-AF65-F5344CB8AC3E}">
        <p14:creationId xmlns:p14="http://schemas.microsoft.com/office/powerpoint/2010/main" val="304125716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App Model</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278653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293" dirty="0"/>
              <a:t>Contextual Apps</a:t>
            </a:r>
            <a:endParaRPr lang="en-US" sz="4799" dirty="0"/>
          </a:p>
        </p:txBody>
      </p:sp>
      <p:sp>
        <p:nvSpPr>
          <p:cNvPr id="6" name="Content Placeholder 2"/>
          <p:cNvSpPr>
            <a:spLocks noGrp="1"/>
          </p:cNvSpPr>
          <p:nvPr>
            <p:ph sz="quarter" idx="4"/>
          </p:nvPr>
        </p:nvSpPr>
        <p:spPr>
          <a:xfrm>
            <a:off x="6188089" y="878154"/>
            <a:ext cx="5998286" cy="5101693"/>
          </a:xfrm>
        </p:spPr>
        <p:txBody>
          <a:bodyPr/>
          <a:lstStyle/>
          <a:p>
            <a:pPr>
              <a:spcAft>
                <a:spcPts val="1200"/>
              </a:spcAft>
            </a:pPr>
            <a:endParaRPr lang="en-US" sz="2399" dirty="0">
              <a:solidFill>
                <a:srgbClr val="0071BC"/>
              </a:solidFill>
            </a:endParaRPr>
          </a:p>
          <a:p>
            <a:pPr>
              <a:spcAft>
                <a:spcPts val="1200"/>
              </a:spcAft>
            </a:pPr>
            <a:r>
              <a:rPr lang="en-US" sz="2399" dirty="0">
                <a:solidFill>
                  <a:srgbClr val="0071BC"/>
                </a:solidFill>
              </a:rPr>
              <a:t>Your Apps, our UI</a:t>
            </a:r>
            <a:endParaRPr lang="en-US" b="1" dirty="0"/>
          </a:p>
          <a:p>
            <a:r>
              <a:rPr lang="en-US" dirty="0"/>
              <a:t>Surface your apps in the Office 365 platform</a:t>
            </a:r>
          </a:p>
          <a:p>
            <a:pPr>
              <a:spcAft>
                <a:spcPts val="600"/>
              </a:spcAft>
            </a:pPr>
            <a:r>
              <a:rPr lang="en-US" sz="2399" dirty="0">
                <a:solidFill>
                  <a:srgbClr val="0071BC"/>
                </a:solidFill>
              </a:rPr>
              <a:t>In Context</a:t>
            </a:r>
            <a:endParaRPr lang="en-US" b="1" dirty="0"/>
          </a:p>
          <a:p>
            <a:r>
              <a:rPr lang="en-US" dirty="0"/>
              <a:t>In context of your business users productivity activities</a:t>
            </a:r>
          </a:p>
          <a:p>
            <a:pPr>
              <a:spcAft>
                <a:spcPts val="600"/>
              </a:spcAft>
            </a:pPr>
            <a:r>
              <a:rPr lang="en-US" sz="2399" dirty="0">
                <a:solidFill>
                  <a:srgbClr val="0071BC"/>
                </a:solidFill>
              </a:rPr>
              <a:t>Reach</a:t>
            </a:r>
            <a:endParaRPr lang="en-US" b="1" dirty="0"/>
          </a:p>
          <a:p>
            <a:r>
              <a:rPr lang="en-US" dirty="0"/>
              <a:t>In Office Client, Office Online and Modern Apps</a:t>
            </a:r>
          </a:p>
          <a:p>
            <a:pPr>
              <a:spcAft>
                <a:spcPts val="1200"/>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41" y="3465235"/>
            <a:ext cx="3877287" cy="17923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605" y="2231860"/>
            <a:ext cx="3808035" cy="1207020"/>
          </a:xfrm>
          <a:prstGeom prst="rect">
            <a:avLst/>
          </a:prstGeom>
        </p:spPr>
      </p:pic>
    </p:spTree>
    <p:extLst>
      <p:ext uri="{BB962C8B-B14F-4D97-AF65-F5344CB8AC3E}">
        <p14:creationId xmlns:p14="http://schemas.microsoft.com/office/powerpoint/2010/main" val="2095531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 calcmode="lin" valueType="num">
                                      <p:cBhvr>
                                        <p:cTn id="42"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Sine Rix</DisplayName>
        <AccountId>305</AccountId>
        <AccountType/>
      </UserInfo>
    </SharedWithUser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E24C5A93-C3E6-42E2-96C9-C8A2BD1201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5fad15d0-477e-40da-a20d-40d4ca777cbd"/>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4131</Words>
  <Application>Microsoft Office PowerPoint</Application>
  <PresentationFormat>Custom</PresentationFormat>
  <Paragraphs>469</Paragraphs>
  <Slides>40</Slides>
  <Notes>25</Notes>
  <HiddenSlides>2</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Consolas</vt:lpstr>
      <vt:lpstr>Courier New</vt:lpstr>
      <vt:lpstr>Segoe Pro Light</vt:lpstr>
      <vt:lpstr>Segoe UI</vt:lpstr>
      <vt:lpstr>Segoe UI Black</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Office 365 Development</vt:lpstr>
      <vt:lpstr>Office 365 Development Overview</vt:lpstr>
      <vt:lpstr>Agenda</vt:lpstr>
      <vt:lpstr>Technology journey</vt:lpstr>
      <vt:lpstr>The Opportunity </vt:lpstr>
      <vt:lpstr>Office 365 is a rich platform ripe for extending and integrating with.</vt:lpstr>
      <vt:lpstr>Vision</vt:lpstr>
      <vt:lpstr>Office 365 App Model</vt:lpstr>
      <vt:lpstr>PowerPoint Presentation</vt:lpstr>
      <vt:lpstr>PowerPoint Presentation</vt:lpstr>
      <vt:lpstr>PowerPoint Presentation</vt:lpstr>
      <vt:lpstr>Modern app development </vt:lpstr>
      <vt:lpstr>App Model Development</vt:lpstr>
      <vt:lpstr>PowerPoint Presentation</vt:lpstr>
      <vt:lpstr>PowerPoint Presentation</vt:lpstr>
      <vt:lpstr>Distribution choices</vt:lpstr>
      <vt:lpstr>Store momentum</vt:lpstr>
      <vt:lpstr>Office 365 APIs</vt:lpstr>
      <vt:lpstr>Office 365 device apps</vt:lpstr>
      <vt:lpstr>Common Consent</vt:lpstr>
      <vt:lpstr>The SharePoint client APIs</vt:lpstr>
      <vt:lpstr>Office 365 APIs </vt:lpstr>
      <vt:lpstr>PowerPoint Presentation</vt:lpstr>
      <vt:lpstr>PowerPoint Presentation</vt:lpstr>
      <vt:lpstr>PowerPoint Presentation</vt:lpstr>
      <vt:lpstr>Continuous innovation</vt:lpstr>
      <vt:lpstr>Tools</vt:lpstr>
      <vt:lpstr>Developer template and usage</vt:lpstr>
      <vt:lpstr>Developer sites and remote development</vt:lpstr>
      <vt:lpstr>Resources</vt:lpstr>
      <vt:lpstr>Office 365 Developer Center</vt:lpstr>
      <vt:lpstr>Office Blogs</vt:lpstr>
      <vt:lpstr>Roadmap</vt:lpstr>
      <vt:lpstr>Patterns &amp; Practices</vt:lpstr>
      <vt:lpstr>GitHub</vt:lpstr>
      <vt:lpstr>Courses</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2014-11-21T19:29:00Z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y fmtid="{D5CDD505-2E9C-101B-9397-08002B2CF9AE}" pid="4" name="DocVizMetadataToken">
    <vt:lpwstr>300x187x1</vt:lpwstr>
  </property>
</Properties>
</file>